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63" r:id="rId2"/>
    <p:sldId id="405" r:id="rId3"/>
    <p:sldId id="406" r:id="rId4"/>
    <p:sldId id="398" r:id="rId5"/>
    <p:sldId id="407" r:id="rId6"/>
    <p:sldId id="413" r:id="rId7"/>
    <p:sldId id="414" r:id="rId8"/>
    <p:sldId id="409" r:id="rId9"/>
    <p:sldId id="411" r:id="rId10"/>
    <p:sldId id="408" r:id="rId11"/>
    <p:sldId id="399" r:id="rId12"/>
    <p:sldId id="364" r:id="rId13"/>
  </p:sldIdLst>
  <p:sldSz cx="12192000" cy="6858000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648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ontserrat" panose="00000500000000000000" pitchFamily="2" charset="-52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Лист1!$A$1:$A$3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Лист1!$B$1:$B$3</c:f>
              <c:numCache>
                <c:formatCode>General</c:formatCode>
                <c:ptCount val="3"/>
                <c:pt idx="0">
                  <c:v>3800</c:v>
                </c:pt>
                <c:pt idx="1">
                  <c:v>4220</c:v>
                </c:pt>
                <c:pt idx="2">
                  <c:v>5351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78659112"/>
        <c:axId val="287165040"/>
      </c:barChart>
      <c:catAx>
        <c:axId val="478659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-52"/>
                <a:ea typeface="+mn-ea"/>
                <a:cs typeface="+mn-cs"/>
              </a:defRPr>
            </a:pPr>
            <a:endParaRPr lang="ru-RU"/>
          </a:p>
        </c:txPr>
        <c:crossAx val="287165040"/>
        <c:crosses val="autoZero"/>
        <c:auto val="1"/>
        <c:lblAlgn val="ctr"/>
        <c:lblOffset val="100"/>
        <c:noMultiLvlLbl val="0"/>
      </c:catAx>
      <c:valAx>
        <c:axId val="28716504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786591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74" cy="49880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010" y="0"/>
            <a:ext cx="2930574" cy="49880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44D72-C65E-453A-80CA-CB61D3CBBC46}" type="datetimeFigureOut">
              <a:rPr lang="ru-RU" smtClean="0"/>
              <a:pPr/>
              <a:t>23.04.2024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709"/>
            <a:ext cx="2930574" cy="49880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010" y="9443709"/>
            <a:ext cx="2930574" cy="49880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F274FB-C398-4EBF-B937-1D5964C51F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7815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3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2" y="3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196039-DBC6-47B8-AED3-BE220B97C5B8}" type="datetimeFigureOut">
              <a:rPr lang="ru-RU" smtClean="0"/>
              <a:pPr/>
              <a:t>23.04.2024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96875" y="1241425"/>
            <a:ext cx="5967413" cy="33575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7" y="4784725"/>
            <a:ext cx="5408613" cy="3914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4040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2" y="9444040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4F5DF8-1DBC-4D96-A761-8C926ED7AA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2439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F5DF8-1DBC-4D96-A761-8C926ED7AA31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1478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F5DF8-1DBC-4D96-A761-8C926ED7AA31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31033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Каткова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D8300-D51D-44DE-AD55-14A3DA07E536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79881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EDDFE0-34CD-4E6F-8214-77BA9521804C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23312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7" Type="http://schemas.openxmlformats.org/officeDocument/2006/relationships/image" Target="NUL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NULL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слайд с нумерацией текст без градиен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подложка верх">
            <a:extLst>
              <a:ext uri="{FF2B5EF4-FFF2-40B4-BE49-F238E27FC236}">
                <a16:creationId xmlns="" xmlns:a16="http://schemas.microsoft.com/office/drawing/2014/main" id="{AEA7EE9A-F38D-40E1-A632-822664EEEE3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825500"/>
          </a:xfrm>
          <a:prstGeom prst="rect">
            <a:avLst/>
          </a:prstGeom>
        </p:spPr>
      </p:pic>
      <p:pic>
        <p:nvPicPr>
          <p:cNvPr id="4" name="подложка низ">
            <a:extLst>
              <a:ext uri="{FF2B5EF4-FFF2-40B4-BE49-F238E27FC236}">
                <a16:creationId xmlns="" xmlns:a16="http://schemas.microsoft.com/office/drawing/2014/main" id="{5C4C3DBD-D134-48F9-B307-5F358F5C5A6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6432640"/>
            <a:ext cx="12192000" cy="431800"/>
          </a:xfrm>
          <a:prstGeom prst="rect">
            <a:avLst/>
          </a:prstGeom>
        </p:spPr>
      </p:pic>
      <p:sp>
        <p:nvSpPr>
          <p:cNvPr id="15" name="номер слайда">
            <a:extLst>
              <a:ext uri="{FF2B5EF4-FFF2-40B4-BE49-F238E27FC236}">
                <a16:creationId xmlns="" xmlns:a16="http://schemas.microsoft.com/office/drawing/2014/main" id="{B0192E9C-0587-46D7-B640-5DB8DCFDD1C2}"/>
              </a:ext>
            </a:extLst>
          </p:cNvPr>
          <p:cNvSpPr txBox="1"/>
          <p:nvPr userDrawn="1"/>
        </p:nvSpPr>
        <p:spPr>
          <a:xfrm>
            <a:off x="11569955" y="6538913"/>
            <a:ext cx="540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779A4F07-433A-49CF-9D7D-A63F9F1FBCD5}" type="slidenum">
              <a:rPr lang="ru-RU" sz="1200" smtClean="0">
                <a:solidFill>
                  <a:srgbClr val="1C2D38"/>
                </a:solidFill>
                <a:latin typeface="PermianSlabSerifTypeface" panose="02000000000000000000" pitchFamily="50" charset="0"/>
              </a:rPr>
              <a:pPr algn="r"/>
              <a:t>‹#›</a:t>
            </a:fld>
            <a:endParaRPr lang="ru-RU" sz="1200" dirty="0">
              <a:solidFill>
                <a:srgbClr val="1C2D38"/>
              </a:solidFill>
              <a:latin typeface="PermianSlabSerifTypeface" panose="02000000000000000000" pitchFamily="50" charset="0"/>
            </a:endParaRPr>
          </a:p>
        </p:txBody>
      </p:sp>
      <p:sp>
        <p:nvSpPr>
          <p:cNvPr id="21" name="ОГВ">
            <a:extLst>
              <a:ext uri="{FF2B5EF4-FFF2-40B4-BE49-F238E27FC236}">
                <a16:creationId xmlns="" xmlns:a16="http://schemas.microsoft.com/office/drawing/2014/main" id="{AD1D463F-DBEB-45E4-97C4-FFE547832A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4558" y="6494443"/>
            <a:ext cx="2520950" cy="338137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800" baseline="0">
                <a:solidFill>
                  <a:srgbClr val="1C2D38"/>
                </a:solidFill>
                <a:latin typeface="PermianSlabSerifTypeface" panose="02000000000000000000" pitchFamily="50" charset="0"/>
              </a:defRPr>
            </a:lvl1pPr>
            <a:lvl2pPr>
              <a:defRPr sz="800">
                <a:solidFill>
                  <a:schemeClr val="bg1"/>
                </a:solidFill>
              </a:defRPr>
            </a:lvl2pPr>
            <a:lvl3pPr>
              <a:defRPr sz="800">
                <a:solidFill>
                  <a:schemeClr val="bg1"/>
                </a:solidFill>
              </a:defRPr>
            </a:lvl3pPr>
            <a:lvl4pPr>
              <a:defRPr sz="800">
                <a:solidFill>
                  <a:schemeClr val="bg1"/>
                </a:solidFill>
              </a:defRPr>
            </a:lvl4pPr>
            <a:lvl5pPr>
              <a:defRPr sz="8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МИНИСТЕРСТВО ОБРАЗОВАНИЯ И НАУКИ</a:t>
            </a:r>
            <a:br>
              <a:rPr lang="ru-RU" dirty="0"/>
            </a:br>
            <a:r>
              <a:rPr lang="ru-RU" dirty="0"/>
              <a:t>ПЕРМСКОГО КРАЯ</a:t>
            </a:r>
          </a:p>
        </p:txBody>
      </p:sp>
      <p:sp>
        <p:nvSpPr>
          <p:cNvPr id="24" name="Заголовок слайда" descr="заголовок слайда">
            <a:extLst>
              <a:ext uri="{FF2B5EF4-FFF2-40B4-BE49-F238E27FC236}">
                <a16:creationId xmlns="" xmlns:a16="http://schemas.microsoft.com/office/drawing/2014/main" id="{D5FED76D-EFC9-4B34-9A58-87FF8189E21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5360" y="49213"/>
            <a:ext cx="11521280" cy="715962"/>
          </a:xfrm>
        </p:spPr>
        <p:txBody>
          <a:bodyPr anchor="ctr">
            <a:normAutofit/>
          </a:bodyPr>
          <a:lstStyle>
            <a:lvl1pPr marL="0" indent="0">
              <a:buNone/>
              <a:defRPr sz="2400">
                <a:solidFill>
                  <a:srgbClr val="1C2D38"/>
                </a:solidFill>
                <a:latin typeface="PermianSlabSerifTypeface" panose="02000000000000000000" pitchFamily="50" charset="0"/>
              </a:defRPr>
            </a:lvl1pPr>
            <a:lvl2pPr>
              <a:defRPr>
                <a:solidFill>
                  <a:schemeClr val="bg1"/>
                </a:solidFill>
                <a:latin typeface="+mj-lt"/>
              </a:defRPr>
            </a:lvl2pPr>
            <a:lvl3pPr>
              <a:defRPr>
                <a:solidFill>
                  <a:schemeClr val="bg1"/>
                </a:solidFill>
                <a:latin typeface="+mj-lt"/>
              </a:defRPr>
            </a:lvl3pPr>
            <a:lvl4pPr>
              <a:defRPr>
                <a:solidFill>
                  <a:schemeClr val="bg1"/>
                </a:solidFill>
                <a:latin typeface="+mj-lt"/>
              </a:defRPr>
            </a:lvl4pPr>
            <a:lvl5pPr>
              <a:defRPr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ru-RU" dirty="0"/>
              <a:t>Заголовок слайда</a:t>
            </a:r>
          </a:p>
        </p:txBody>
      </p:sp>
      <p:sp>
        <p:nvSpPr>
          <p:cNvPr id="26" name="Область контента" descr="область контента">
            <a:extLst>
              <a:ext uri="{FF2B5EF4-FFF2-40B4-BE49-F238E27FC236}">
                <a16:creationId xmlns="" xmlns:a16="http://schemas.microsoft.com/office/drawing/2014/main" id="{623B89AF-1D16-46F5-8A69-E8DD306D616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35360" y="1700808"/>
            <a:ext cx="11521280" cy="4536504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rgbClr val="1C2D38"/>
                </a:solidFill>
                <a:latin typeface="Montserrat" panose="00000500000000000000" pitchFamily="2" charset="-52"/>
              </a:defRPr>
            </a:lvl1pPr>
            <a:lvl2pPr marL="457200" indent="0">
              <a:buNone/>
              <a:defRPr sz="1400">
                <a:solidFill>
                  <a:srgbClr val="1C2D38"/>
                </a:solidFill>
                <a:latin typeface="Montserrat" panose="00000500000000000000" pitchFamily="2" charset="-52"/>
              </a:defRPr>
            </a:lvl2pPr>
            <a:lvl3pPr marL="914400" indent="0">
              <a:buNone/>
              <a:defRPr sz="1400">
                <a:solidFill>
                  <a:srgbClr val="1C2D38"/>
                </a:solidFill>
                <a:latin typeface="Montserrat" panose="00000500000000000000" pitchFamily="2" charset="-52"/>
              </a:defRPr>
            </a:lvl3pPr>
            <a:lvl4pPr marL="1371600" indent="0">
              <a:buNone/>
              <a:defRPr sz="1400">
                <a:solidFill>
                  <a:srgbClr val="1C2D38"/>
                </a:solidFill>
                <a:latin typeface="Montserrat" panose="00000500000000000000" pitchFamily="2" charset="-52"/>
              </a:defRPr>
            </a:lvl4pPr>
            <a:lvl5pPr marL="1828800" indent="0">
              <a:buNone/>
              <a:defRPr sz="1400">
                <a:solidFill>
                  <a:srgbClr val="1C2D38"/>
                </a:solidFill>
                <a:latin typeface="Montserrat" panose="00000500000000000000" pitchFamily="2" charset="-52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7" name="Подзаголовок" descr="Подзаголовок">
            <a:extLst>
              <a:ext uri="{FF2B5EF4-FFF2-40B4-BE49-F238E27FC236}">
                <a16:creationId xmlns="" xmlns:a16="http://schemas.microsoft.com/office/drawing/2014/main" id="{D1F13F0F-6E92-474B-B9DC-AC03A2036CB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335360" y="1053108"/>
            <a:ext cx="11521280" cy="431800"/>
          </a:xfrm>
        </p:spPr>
        <p:txBody>
          <a:bodyPr anchor="ctr">
            <a:noAutofit/>
          </a:bodyPr>
          <a:lstStyle>
            <a:lvl1pPr marL="0" indent="0">
              <a:buNone/>
              <a:defRPr sz="1800" b="1">
                <a:solidFill>
                  <a:srgbClr val="1C2D38"/>
                </a:solidFill>
                <a:latin typeface="Montserrat" panose="00000500000000000000" pitchFamily="2" charset="-52"/>
              </a:defRPr>
            </a:lvl1pPr>
            <a:lvl2pPr>
              <a:defRPr sz="2000">
                <a:solidFill>
                  <a:srgbClr val="1C2D38"/>
                </a:solidFill>
              </a:defRPr>
            </a:lvl2pPr>
            <a:lvl3pPr>
              <a:defRPr sz="2000">
                <a:solidFill>
                  <a:srgbClr val="1C2D38"/>
                </a:solidFill>
              </a:defRPr>
            </a:lvl3pPr>
            <a:lvl4pPr>
              <a:defRPr sz="2000">
                <a:solidFill>
                  <a:srgbClr val="1C2D38"/>
                </a:solidFill>
              </a:defRPr>
            </a:lvl4pPr>
            <a:lvl5pPr>
              <a:defRPr sz="2000">
                <a:solidFill>
                  <a:srgbClr val="1C2D38"/>
                </a:solidFill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29" name="Название презентации" descr="название презентации">
            <a:extLst>
              <a:ext uri="{FF2B5EF4-FFF2-40B4-BE49-F238E27FC236}">
                <a16:creationId xmlns="" xmlns:a16="http://schemas.microsoft.com/office/drawing/2014/main" id="{15544E8E-278C-4479-90A6-7CCF23A8820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58350" y="6438293"/>
            <a:ext cx="5675300" cy="404788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rgbClr val="1C2D38"/>
                </a:solidFill>
                <a:latin typeface="PermianSerifTypeface" panose="02000000000000000000" pitchFamily="50" charset="0"/>
              </a:defRPr>
            </a:lvl1pPr>
            <a:lvl2pPr>
              <a:defRPr sz="1000">
                <a:solidFill>
                  <a:srgbClr val="FFFFFF"/>
                </a:solidFill>
                <a:latin typeface="PermianSerifTypeface" panose="02000000000000000000" pitchFamily="50" charset="0"/>
              </a:defRPr>
            </a:lvl2pPr>
            <a:lvl3pPr>
              <a:defRPr sz="1000">
                <a:solidFill>
                  <a:srgbClr val="FFFFFF"/>
                </a:solidFill>
                <a:latin typeface="PermianSerifTypeface" panose="02000000000000000000" pitchFamily="50" charset="0"/>
              </a:defRPr>
            </a:lvl3pPr>
            <a:lvl4pPr>
              <a:defRPr sz="1000">
                <a:solidFill>
                  <a:srgbClr val="FFFFFF"/>
                </a:solidFill>
                <a:latin typeface="PermianSerifTypeface" panose="02000000000000000000" pitchFamily="50" charset="0"/>
              </a:defRPr>
            </a:lvl4pPr>
            <a:lvl5pPr>
              <a:defRPr sz="1000">
                <a:solidFill>
                  <a:srgbClr val="FFFFFF"/>
                </a:solidFill>
                <a:latin typeface="PermianSerifTypeface" panose="02000000000000000000" pitchFamily="50" charset="0"/>
              </a:defRPr>
            </a:lvl5pPr>
          </a:lstStyle>
          <a:p>
            <a:pPr lvl="0"/>
            <a:r>
              <a:rPr lang="ru-RU" dirty="0"/>
              <a:t>Название презентации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56F748E1-F5FF-494D-B1C0-2197C02E213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8400" y="6490800"/>
            <a:ext cx="180000" cy="335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187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товка на 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BDED7720-C76E-411F-A964-AA6B8F1E22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5257800"/>
            <a:ext cx="12192000" cy="16002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D4EC3F0F-C019-4142-9A92-F65D26094B4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45440" y="258763"/>
            <a:ext cx="447675" cy="833438"/>
          </a:xfrm>
          <a:prstGeom prst="rect">
            <a:avLst/>
          </a:prstGeom>
        </p:spPr>
      </p:pic>
      <p:sp>
        <p:nvSpPr>
          <p:cNvPr id="13" name="Текст 12" descr="текстовый блок с названием презентации на титуле">
            <a:extLst>
              <a:ext uri="{FF2B5EF4-FFF2-40B4-BE49-F238E27FC236}">
                <a16:creationId xmlns="" xmlns:a16="http://schemas.microsoft.com/office/drawing/2014/main" id="{B15F085A-FD81-45CB-8BB2-F891F7EA60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6075" y="1268413"/>
            <a:ext cx="11509375" cy="3779837"/>
          </a:xfrm>
        </p:spPr>
        <p:txBody>
          <a:bodyPr anchor="ctr">
            <a:noAutofit/>
          </a:bodyPr>
          <a:lstStyle>
            <a:lvl1pPr marL="0" indent="0">
              <a:buNone/>
              <a:defRPr>
                <a:latin typeface="PermianSlabSerifTypeface" panose="02000000000000000000" pitchFamily="50" charset="0"/>
              </a:defRPr>
            </a:lvl1pPr>
          </a:lstStyle>
          <a:p>
            <a:r>
              <a:rPr lang="ru-RU" sz="2800" dirty="0">
                <a:latin typeface="PermianSlabSerifTypeface" panose="02000000000000000000" pitchFamily="50" charset="0"/>
              </a:rPr>
              <a:t>Название презентации</a:t>
            </a:r>
          </a:p>
        </p:txBody>
      </p:sp>
      <p:sp>
        <p:nvSpPr>
          <p:cNvPr id="15" name="Текст 14">
            <a:extLst>
              <a:ext uri="{FF2B5EF4-FFF2-40B4-BE49-F238E27FC236}">
                <a16:creationId xmlns="" xmlns:a16="http://schemas.microsoft.com/office/drawing/2014/main" id="{E09C13DB-58DE-4DC0-B324-14E77886687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6075" y="5745162"/>
            <a:ext cx="11509375" cy="383838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PermianSlabSerifTypeface" panose="02000000000000000000" pitchFamily="50" charset="0"/>
              </a:defRPr>
            </a:lvl1pPr>
          </a:lstStyle>
          <a:p>
            <a:r>
              <a:rPr lang="ru-RU" dirty="0">
                <a:solidFill>
                  <a:schemeClr val="bg1"/>
                </a:solidFill>
                <a:latin typeface="PermianSlabSerifTypeface" panose="02000000000000000000" pitchFamily="50" charset="0"/>
              </a:rPr>
              <a:t>Докладчик: Фамилия Имя Отчество</a:t>
            </a:r>
          </a:p>
        </p:txBody>
      </p:sp>
      <p:sp>
        <p:nvSpPr>
          <p:cNvPr id="18" name="Текст 17">
            <a:extLst>
              <a:ext uri="{FF2B5EF4-FFF2-40B4-BE49-F238E27FC236}">
                <a16:creationId xmlns="" xmlns:a16="http://schemas.microsoft.com/office/drawing/2014/main" id="{F95E1ABD-8AF4-43F8-92A9-5F4ECC7912F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776000" y="6530469"/>
            <a:ext cx="1079451" cy="209551"/>
          </a:xfrm>
        </p:spPr>
        <p:txBody>
          <a:bodyPr>
            <a:noAutofit/>
          </a:bodyPr>
          <a:lstStyle>
            <a:lvl1pPr marL="0" indent="0" algn="r">
              <a:buNone/>
              <a:defRPr sz="1200">
                <a:solidFill>
                  <a:schemeClr val="bg1"/>
                </a:solidFill>
              </a:defRPr>
            </a:lvl1pPr>
          </a:lstStyle>
          <a:p>
            <a:pPr algn="r"/>
            <a:r>
              <a:rPr lang="ru-RU" sz="1000" dirty="0">
                <a:solidFill>
                  <a:schemeClr val="bg1"/>
                </a:solidFill>
                <a:latin typeface="PermianSerifTypeface" panose="02000000000000000000" pitchFamily="50" charset="0"/>
              </a:rPr>
              <a:t>Пермь 202</a:t>
            </a:r>
            <a:r>
              <a:rPr lang="en-US" sz="1000" dirty="0">
                <a:solidFill>
                  <a:schemeClr val="bg1"/>
                </a:solidFill>
                <a:latin typeface="PermianSerifTypeface" panose="02000000000000000000" pitchFamily="50" charset="0"/>
              </a:rPr>
              <a:t>2</a:t>
            </a:r>
            <a:endParaRPr lang="ru-RU" sz="1000" dirty="0">
              <a:solidFill>
                <a:schemeClr val="bg1"/>
              </a:solidFill>
              <a:latin typeface="PermianSerifTypeface" panose="02000000000000000000" pitchFamily="50" charset="0"/>
            </a:endParaRPr>
          </a:p>
        </p:txBody>
      </p:sp>
      <p:sp>
        <p:nvSpPr>
          <p:cNvPr id="20" name="Текст 19">
            <a:extLst>
              <a:ext uri="{FF2B5EF4-FFF2-40B4-BE49-F238E27FC236}">
                <a16:creationId xmlns="" xmlns:a16="http://schemas.microsoft.com/office/drawing/2014/main" id="{D9197A4A-65F4-4534-98AE-9F66A62BEA4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46075" y="6217394"/>
            <a:ext cx="10093325" cy="431800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200">
                <a:solidFill>
                  <a:schemeClr val="bg1"/>
                </a:solidFill>
                <a:latin typeface="+mn-lt"/>
              </a:defRPr>
            </a:lvl2pPr>
            <a:lvl3pPr marL="914400" indent="0">
              <a:buNone/>
              <a:defRPr sz="1200">
                <a:solidFill>
                  <a:schemeClr val="bg1"/>
                </a:solidFill>
                <a:latin typeface="+mn-lt"/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  <a:latin typeface="+mn-lt"/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  <a:latin typeface="+mn-lt"/>
              </a:defRPr>
            </a:lvl5pPr>
          </a:lstStyle>
          <a:p>
            <a:r>
              <a:rPr lang="ru-RU" sz="1200" dirty="0">
                <a:solidFill>
                  <a:schemeClr val="bg1"/>
                </a:solidFill>
                <a:latin typeface="PermianSlabSerifTypeface" panose="02000000000000000000" pitchFamily="50" charset="0"/>
              </a:rPr>
              <a:t>занимаемая должность докладчика</a:t>
            </a:r>
          </a:p>
        </p:txBody>
      </p:sp>
      <p:sp>
        <p:nvSpPr>
          <p:cNvPr id="22" name="Текст 21">
            <a:extLst>
              <a:ext uri="{FF2B5EF4-FFF2-40B4-BE49-F238E27FC236}">
                <a16:creationId xmlns="" xmlns:a16="http://schemas.microsoft.com/office/drawing/2014/main" id="{93F712D2-53A1-4608-BF4F-E58F19347EA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56000" y="474206"/>
            <a:ext cx="5580000" cy="509588"/>
          </a:xfrm>
        </p:spPr>
        <p:txBody>
          <a:bodyPr lIns="0">
            <a:noAutofit/>
          </a:bodyPr>
          <a:lstStyle>
            <a:lvl1pPr marL="0" indent="0">
              <a:lnSpc>
                <a:spcPct val="120000"/>
              </a:lnSpc>
              <a:spcBef>
                <a:spcPts val="0"/>
              </a:spcBef>
              <a:buNone/>
              <a:defRPr sz="1200">
                <a:latin typeface="PermianSlabSerifTypeface" panose="02000000000000000000" pitchFamily="50" charset="0"/>
              </a:defRPr>
            </a:lvl1pPr>
            <a:lvl2pPr marL="457200" indent="0">
              <a:buNone/>
              <a:defRPr sz="1400">
                <a:latin typeface="PermianSlabSerifTypeface" panose="02000000000000000000" pitchFamily="50" charset="0"/>
              </a:defRPr>
            </a:lvl2pPr>
            <a:lvl3pPr marL="914400" indent="0">
              <a:buNone/>
              <a:defRPr sz="1400">
                <a:latin typeface="PermianSlabSerifTypeface" panose="02000000000000000000" pitchFamily="50" charset="0"/>
              </a:defRPr>
            </a:lvl3pPr>
            <a:lvl4pPr marL="1371600" indent="0">
              <a:buNone/>
              <a:defRPr sz="1400">
                <a:latin typeface="PermianSlabSerifTypeface" panose="02000000000000000000" pitchFamily="50" charset="0"/>
              </a:defRPr>
            </a:lvl4pPr>
            <a:lvl5pPr marL="1828800" indent="0">
              <a:buNone/>
              <a:defRPr sz="1400">
                <a:latin typeface="PermianSlabSerifTypeface" panose="02000000000000000000" pitchFamily="50" charset="0"/>
              </a:defRPr>
            </a:lvl5pPr>
          </a:lstStyle>
          <a:p>
            <a:r>
              <a:rPr lang="ru-RU" sz="1400" dirty="0">
                <a:solidFill>
                  <a:srgbClr val="1C2D38"/>
                </a:solidFill>
                <a:latin typeface="PermianSlabSerifTypeface" panose="02000000000000000000" pitchFamily="50" charset="0"/>
              </a:rPr>
              <a:t>МИНИСТЕРСТВО  ИНФОРМАЦИОННОГО РАЗВИТИЯ И СВЯЗИ</a:t>
            </a:r>
            <a:br>
              <a:rPr lang="ru-RU" sz="1400" dirty="0">
                <a:solidFill>
                  <a:srgbClr val="1C2D38"/>
                </a:solidFill>
                <a:latin typeface="PermianSlabSerifTypeface" panose="02000000000000000000" pitchFamily="50" charset="0"/>
              </a:rPr>
            </a:br>
            <a:r>
              <a:rPr lang="ru-RU" sz="1400" dirty="0">
                <a:solidFill>
                  <a:srgbClr val="1C2D38"/>
                </a:solidFill>
                <a:latin typeface="PermianSlabSerifTypeface" panose="02000000000000000000" pitchFamily="50" charset="0"/>
              </a:rPr>
              <a:t>ПЕРМСКОГО КРАЯ</a:t>
            </a:r>
          </a:p>
        </p:txBody>
      </p:sp>
    </p:spTree>
    <p:extLst>
      <p:ext uri="{BB962C8B-B14F-4D97-AF65-F5344CB8AC3E}">
        <p14:creationId xmlns:p14="http://schemas.microsoft.com/office/powerpoint/2010/main" val="38376326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товка на 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64B264FB-E605-4256-BB70-E5799321DE2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9" name="Текст 18">
            <a:extLst>
              <a:ext uri="{FF2B5EF4-FFF2-40B4-BE49-F238E27FC236}">
                <a16:creationId xmlns="" xmlns:a16="http://schemas.microsoft.com/office/drawing/2014/main" id="{14B18509-746F-4E1E-9900-BA89101D0F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56138" y="5408613"/>
            <a:ext cx="2879725" cy="360362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https://permkrai.ru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21216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слайд с нумерацие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подложка верх">
            <a:extLst>
              <a:ext uri="{FF2B5EF4-FFF2-40B4-BE49-F238E27FC236}">
                <a16:creationId xmlns="" xmlns:a16="http://schemas.microsoft.com/office/drawing/2014/main" id="{AEA7EE9A-F38D-40E1-A632-822664EEEE3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825500"/>
          </a:xfrm>
          <a:prstGeom prst="rect">
            <a:avLst/>
          </a:prstGeom>
        </p:spPr>
      </p:pic>
      <p:pic>
        <p:nvPicPr>
          <p:cNvPr id="4" name="подложка низ">
            <a:extLst>
              <a:ext uri="{FF2B5EF4-FFF2-40B4-BE49-F238E27FC236}">
                <a16:creationId xmlns="" xmlns:a16="http://schemas.microsoft.com/office/drawing/2014/main" id="{5C4C3DBD-D134-48F9-B307-5F358F5C5A6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6432640"/>
            <a:ext cx="12192000" cy="431800"/>
          </a:xfrm>
          <a:prstGeom prst="rect">
            <a:avLst/>
          </a:prstGeom>
        </p:spPr>
      </p:pic>
      <p:sp>
        <p:nvSpPr>
          <p:cNvPr id="15" name="номер слайда">
            <a:extLst>
              <a:ext uri="{FF2B5EF4-FFF2-40B4-BE49-F238E27FC236}">
                <a16:creationId xmlns="" xmlns:a16="http://schemas.microsoft.com/office/drawing/2014/main" id="{B0192E9C-0587-46D7-B640-5DB8DCFDD1C2}"/>
              </a:ext>
            </a:extLst>
          </p:cNvPr>
          <p:cNvSpPr txBox="1"/>
          <p:nvPr userDrawn="1"/>
        </p:nvSpPr>
        <p:spPr>
          <a:xfrm>
            <a:off x="11569955" y="6538913"/>
            <a:ext cx="540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779A4F07-433A-49CF-9D7D-A63F9F1FBCD5}" type="slidenum">
              <a:rPr lang="ru-RU" sz="1200" smtClean="0">
                <a:solidFill>
                  <a:schemeClr val="tx1"/>
                </a:solidFill>
                <a:latin typeface="PermianSlabSerifTypeface" panose="02000000000000000000" pitchFamily="50" charset="0"/>
              </a:rPr>
              <a:t>‹#›</a:t>
            </a:fld>
            <a:endParaRPr lang="ru-RU" sz="1200" dirty="0">
              <a:solidFill>
                <a:schemeClr val="tx1"/>
              </a:solidFill>
              <a:latin typeface="PermianSlabSerifTypeface" panose="02000000000000000000" pitchFamily="50" charset="0"/>
            </a:endParaRPr>
          </a:p>
        </p:txBody>
      </p:sp>
      <p:sp>
        <p:nvSpPr>
          <p:cNvPr id="21" name="ОГВ">
            <a:extLst>
              <a:ext uri="{FF2B5EF4-FFF2-40B4-BE49-F238E27FC236}">
                <a16:creationId xmlns="" xmlns:a16="http://schemas.microsoft.com/office/drawing/2014/main" id="{AD1D463F-DBEB-45E4-97C4-FFE547832A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4558" y="6494443"/>
            <a:ext cx="2520950" cy="338137"/>
          </a:xfrm>
        </p:spPr>
        <p:txBody>
          <a:bodyPr anchor="ctr"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  <a:latin typeface="PermianSlabSerifTypeface" panose="02000000000000000000" pitchFamily="50" charset="0"/>
              </a:defRPr>
            </a:lvl1pPr>
            <a:lvl2pPr>
              <a:defRPr sz="800">
                <a:solidFill>
                  <a:schemeClr val="bg1"/>
                </a:solidFill>
              </a:defRPr>
            </a:lvl2pPr>
            <a:lvl3pPr>
              <a:defRPr sz="800">
                <a:solidFill>
                  <a:schemeClr val="bg1"/>
                </a:solidFill>
              </a:defRPr>
            </a:lvl3pPr>
            <a:lvl4pPr>
              <a:defRPr sz="800">
                <a:solidFill>
                  <a:schemeClr val="bg1"/>
                </a:solidFill>
              </a:defRPr>
            </a:lvl4pPr>
            <a:lvl5pPr>
              <a:defRPr sz="8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МИНИСТЕРСТВО ОБРАЗОВАНИЯ И НАУКИ ПЕРМСКОГО КРАЯ</a:t>
            </a:r>
          </a:p>
        </p:txBody>
      </p:sp>
      <p:sp>
        <p:nvSpPr>
          <p:cNvPr id="24" name="Заголовок слайда" descr="заголовок слайда">
            <a:extLst>
              <a:ext uri="{FF2B5EF4-FFF2-40B4-BE49-F238E27FC236}">
                <a16:creationId xmlns="" xmlns:a16="http://schemas.microsoft.com/office/drawing/2014/main" id="{D5FED76D-EFC9-4B34-9A58-87FF8189E21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5360" y="49213"/>
            <a:ext cx="11521280" cy="715962"/>
          </a:xfrm>
        </p:spPr>
        <p:txBody>
          <a:bodyPr anchor="ctr"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  <a:latin typeface="PermianSlabSerifTypeface" panose="02000000000000000000" pitchFamily="50" charset="0"/>
              </a:defRPr>
            </a:lvl1pPr>
            <a:lvl2pPr>
              <a:defRPr>
                <a:solidFill>
                  <a:schemeClr val="bg1"/>
                </a:solidFill>
                <a:latin typeface="+mj-lt"/>
              </a:defRPr>
            </a:lvl2pPr>
            <a:lvl3pPr>
              <a:defRPr>
                <a:solidFill>
                  <a:schemeClr val="bg1"/>
                </a:solidFill>
                <a:latin typeface="+mj-lt"/>
              </a:defRPr>
            </a:lvl3pPr>
            <a:lvl4pPr>
              <a:defRPr>
                <a:solidFill>
                  <a:schemeClr val="bg1"/>
                </a:solidFill>
                <a:latin typeface="+mj-lt"/>
              </a:defRPr>
            </a:lvl4pPr>
            <a:lvl5pPr>
              <a:defRPr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ru-RU" dirty="0"/>
              <a:t>Заголовок слайда</a:t>
            </a:r>
          </a:p>
        </p:txBody>
      </p:sp>
      <p:sp>
        <p:nvSpPr>
          <p:cNvPr id="26" name="Область контента" descr="область контента">
            <a:extLst>
              <a:ext uri="{FF2B5EF4-FFF2-40B4-BE49-F238E27FC236}">
                <a16:creationId xmlns="" xmlns:a16="http://schemas.microsoft.com/office/drawing/2014/main" id="{623B89AF-1D16-46F5-8A69-E8DD306D616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35360" y="1700808"/>
            <a:ext cx="11521280" cy="4536504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rgbClr val="1C2D38"/>
                </a:solidFill>
              </a:defRPr>
            </a:lvl1pPr>
            <a:lvl2pPr marL="457200" indent="0">
              <a:buNone/>
              <a:defRPr sz="2000">
                <a:solidFill>
                  <a:srgbClr val="1C2D38"/>
                </a:solidFill>
              </a:defRPr>
            </a:lvl2pPr>
            <a:lvl3pPr marL="914400" indent="0">
              <a:buNone/>
              <a:defRPr sz="2000">
                <a:solidFill>
                  <a:srgbClr val="1C2D38"/>
                </a:solidFill>
              </a:defRPr>
            </a:lvl3pPr>
            <a:lvl4pPr marL="1371600" indent="0">
              <a:buNone/>
              <a:defRPr sz="2000">
                <a:solidFill>
                  <a:srgbClr val="1C2D38"/>
                </a:solidFill>
              </a:defRPr>
            </a:lvl4pPr>
            <a:lvl5pPr marL="1828800" indent="0">
              <a:buNone/>
              <a:defRPr sz="2000">
                <a:solidFill>
                  <a:srgbClr val="1C2D38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27" name="Подзаголовок" descr="Подзаголовок">
            <a:extLst>
              <a:ext uri="{FF2B5EF4-FFF2-40B4-BE49-F238E27FC236}">
                <a16:creationId xmlns="" xmlns:a16="http://schemas.microsoft.com/office/drawing/2014/main" id="{D1F13F0F-6E92-474B-B9DC-AC03A2036CB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335360" y="1053108"/>
            <a:ext cx="11521280" cy="431800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solidFill>
                  <a:srgbClr val="1C2D38"/>
                </a:solidFill>
                <a:latin typeface="Montserrat" panose="00000500000000000000" pitchFamily="2" charset="-52"/>
              </a:defRPr>
            </a:lvl1pPr>
            <a:lvl2pPr>
              <a:defRPr sz="2000">
                <a:solidFill>
                  <a:srgbClr val="1C2D38"/>
                </a:solidFill>
              </a:defRPr>
            </a:lvl2pPr>
            <a:lvl3pPr>
              <a:defRPr sz="2000">
                <a:solidFill>
                  <a:srgbClr val="1C2D38"/>
                </a:solidFill>
              </a:defRPr>
            </a:lvl3pPr>
            <a:lvl4pPr>
              <a:defRPr sz="2000">
                <a:solidFill>
                  <a:srgbClr val="1C2D38"/>
                </a:solidFill>
              </a:defRPr>
            </a:lvl4pPr>
            <a:lvl5pPr>
              <a:defRPr sz="2000">
                <a:solidFill>
                  <a:srgbClr val="1C2D38"/>
                </a:solidFill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29" name="Название презентации" descr="название презентации">
            <a:extLst>
              <a:ext uri="{FF2B5EF4-FFF2-40B4-BE49-F238E27FC236}">
                <a16:creationId xmlns="" xmlns:a16="http://schemas.microsoft.com/office/drawing/2014/main" id="{15544E8E-278C-4479-90A6-7CCF23A8820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58350" y="6438293"/>
            <a:ext cx="5675300" cy="404788"/>
          </a:xfrm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  <a:latin typeface="PermianSlabSerifTypeface" panose="02000000000000000000" pitchFamily="50" charset="0"/>
              </a:defRPr>
            </a:lvl1pPr>
            <a:lvl2pPr>
              <a:defRPr sz="1000">
                <a:solidFill>
                  <a:srgbClr val="FFFFFF"/>
                </a:solidFill>
                <a:latin typeface="PermianSerifTypeface" panose="02000000000000000000" pitchFamily="50" charset="0"/>
              </a:defRPr>
            </a:lvl2pPr>
            <a:lvl3pPr>
              <a:defRPr sz="1000">
                <a:solidFill>
                  <a:srgbClr val="FFFFFF"/>
                </a:solidFill>
                <a:latin typeface="PermianSerifTypeface" panose="02000000000000000000" pitchFamily="50" charset="0"/>
              </a:defRPr>
            </a:lvl3pPr>
            <a:lvl4pPr>
              <a:defRPr sz="1000">
                <a:solidFill>
                  <a:srgbClr val="FFFFFF"/>
                </a:solidFill>
                <a:latin typeface="PermianSerifTypeface" panose="02000000000000000000" pitchFamily="50" charset="0"/>
              </a:defRPr>
            </a:lvl4pPr>
            <a:lvl5pPr>
              <a:defRPr sz="1000">
                <a:solidFill>
                  <a:srgbClr val="FFFFFF"/>
                </a:solidFill>
                <a:latin typeface="PermianSerifTypeface" panose="02000000000000000000" pitchFamily="50" charset="0"/>
              </a:defRPr>
            </a:lvl5pPr>
          </a:lstStyle>
          <a:p>
            <a:pPr lvl="0"/>
            <a:r>
              <a:rPr lang="ru-RU" dirty="0"/>
              <a:t>Название презентации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56F748E1-F5FF-494D-B1C0-2197C02E213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38400" y="6490800"/>
            <a:ext cx="180000" cy="335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534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EF303-D42B-4304-9A44-1CD671C5BE06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CA663-A978-44D3-A0C8-8ECD128ACC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15979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13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290918"/>
            <a:ext cx="10515600" cy="4886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PermianSlabSerifTypeface" panose="02000000000000000000" pitchFamily="50" charset="0"/>
              </a:defRPr>
            </a:lvl1pPr>
          </a:lstStyle>
          <a:p>
            <a:fld id="{ECD5B068-9541-4FC7-9739-791808957D08}" type="datetimeFigureOut">
              <a:rPr lang="ru-RU" smtClean="0"/>
              <a:pPr/>
              <a:t>23.04.2024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PermianSlabSerifTypeface" panose="02000000000000000000" pitchFamily="50" charset="0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PermianSlabSerifTypeface" panose="02000000000000000000" pitchFamily="50" charset="0"/>
              </a:defRPr>
            </a:lvl1pPr>
          </a:lstStyle>
          <a:p>
            <a:fld id="{7990A65A-0714-461E-A293-55CAFC76E4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127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4" r:id="rId2"/>
    <p:sldLayoutId id="2147483665" r:id="rId3"/>
    <p:sldLayoutId id="2147483666" r:id="rId4"/>
    <p:sldLayoutId id="2147483667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rgbClr val="C00000"/>
          </a:solidFill>
          <a:latin typeface="PermianSlabSerifTypeface" panose="02000000000000000000" pitchFamily="50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None/>
        <a:defRPr sz="2800" kern="1200">
          <a:solidFill>
            <a:schemeClr val="tx1"/>
          </a:solidFill>
          <a:latin typeface="Montserrat" panose="00000500000000000000" pitchFamily="2" charset="-52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None/>
        <a:defRPr sz="2400" kern="1200">
          <a:solidFill>
            <a:schemeClr val="tx1"/>
          </a:solidFill>
          <a:latin typeface="Montserrat" panose="00000500000000000000" pitchFamily="2" charset="-52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None/>
        <a:defRPr sz="2000" kern="1200">
          <a:solidFill>
            <a:schemeClr val="tx1"/>
          </a:solidFill>
          <a:latin typeface="Montserrat" panose="00000500000000000000" pitchFamily="2" charset="-52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None/>
        <a:defRPr sz="1800" kern="1200">
          <a:solidFill>
            <a:schemeClr val="tx1"/>
          </a:solidFill>
          <a:latin typeface="Montserrat" panose="00000500000000000000" pitchFamily="2" charset="-52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None/>
        <a:defRPr sz="1800" kern="1200">
          <a:solidFill>
            <a:schemeClr val="tx1"/>
          </a:solidFill>
          <a:latin typeface="Montserrat" panose="00000500000000000000" pitchFamily="2" charset="-5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58.png"/><Relationship Id="rId7" Type="http://schemas.openxmlformats.org/officeDocument/2006/relationships/image" Target="../media/image6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1.jpeg"/><Relationship Id="rId11" Type="http://schemas.openxmlformats.org/officeDocument/2006/relationships/image" Target="../media/image66.png"/><Relationship Id="rId5" Type="http://schemas.openxmlformats.org/officeDocument/2006/relationships/image" Target="../media/image60.jpeg"/><Relationship Id="rId10" Type="http://schemas.openxmlformats.org/officeDocument/2006/relationships/image" Target="../media/image65.jpg"/><Relationship Id="rId4" Type="http://schemas.openxmlformats.org/officeDocument/2006/relationships/image" Target="../media/image59.jpeg"/><Relationship Id="rId9" Type="http://schemas.openxmlformats.org/officeDocument/2006/relationships/image" Target="../media/image64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mailto:igkatkova@minobr.permkrai.ru" TargetMode="Externa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8.jpe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microsoft.com/office/2007/relationships/hdphoto" Target="../media/hdphoto1.wdp"/><Relationship Id="rId5" Type="http://schemas.openxmlformats.org/officeDocument/2006/relationships/image" Target="../media/image11.png"/><Relationship Id="rId15" Type="http://schemas.openxmlformats.org/officeDocument/2006/relationships/image" Target="../media/image20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1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12" Type="http://schemas.openxmlformats.org/officeDocument/2006/relationships/image" Target="../media/image32.jpeg"/><Relationship Id="rId17" Type="http://schemas.openxmlformats.org/officeDocument/2006/relationships/image" Target="../media/image37.jp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3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5" Type="http://schemas.openxmlformats.org/officeDocument/2006/relationships/image" Target="../media/image35.png"/><Relationship Id="rId10" Type="http://schemas.openxmlformats.org/officeDocument/2006/relationships/image" Target="../media/image30.jpeg"/><Relationship Id="rId4" Type="http://schemas.openxmlformats.org/officeDocument/2006/relationships/image" Target="../media/image24.jpeg"/><Relationship Id="rId9" Type="http://schemas.openxmlformats.org/officeDocument/2006/relationships/image" Target="../media/image29.png"/><Relationship Id="rId14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jpg"/><Relationship Id="rId5" Type="http://schemas.openxmlformats.org/officeDocument/2006/relationships/image" Target="../media/image40.jpg"/><Relationship Id="rId4" Type="http://schemas.openxmlformats.org/officeDocument/2006/relationships/image" Target="../media/image3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jpeg"/><Relationship Id="rId9" Type="http://schemas.openxmlformats.org/officeDocument/2006/relationships/image" Target="../media/image50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Текст 18">
            <a:extLst>
              <a:ext uri="{FF2B5EF4-FFF2-40B4-BE49-F238E27FC236}">
                <a16:creationId xmlns="" xmlns:a16="http://schemas.microsoft.com/office/drawing/2014/main" id="{96B47CBB-339D-450D-AC04-3D91FCCC710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 smtClean="0"/>
              <a:t>Основные направления и проблемы в образовании обучающихся с ОВЗ в Пермском крае</a:t>
            </a:r>
            <a:endParaRPr lang="ru-RU" dirty="0"/>
          </a:p>
        </p:txBody>
      </p:sp>
      <p:sp>
        <p:nvSpPr>
          <p:cNvPr id="20" name="Текст 19">
            <a:extLst>
              <a:ext uri="{FF2B5EF4-FFF2-40B4-BE49-F238E27FC236}">
                <a16:creationId xmlns="" xmlns:a16="http://schemas.microsoft.com/office/drawing/2014/main" id="{0249D9D0-2B6D-4CAC-B93F-066EBA7AAB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 smtClean="0"/>
              <a:t>Докладчик: </a:t>
            </a:r>
            <a:r>
              <a:rPr lang="ru-RU" dirty="0"/>
              <a:t>К</a:t>
            </a:r>
            <a:r>
              <a:rPr lang="ru-RU" dirty="0" smtClean="0"/>
              <a:t>аткова </a:t>
            </a:r>
            <a:r>
              <a:rPr lang="ru-RU" dirty="0"/>
              <a:t>И</a:t>
            </a:r>
            <a:r>
              <a:rPr lang="ru-RU" dirty="0" smtClean="0"/>
              <a:t>рина Геннадьевна</a:t>
            </a:r>
            <a:endParaRPr lang="ru-RU" dirty="0"/>
          </a:p>
        </p:txBody>
      </p:sp>
      <p:sp>
        <p:nvSpPr>
          <p:cNvPr id="22" name="Текст 21">
            <a:extLst>
              <a:ext uri="{FF2B5EF4-FFF2-40B4-BE49-F238E27FC236}">
                <a16:creationId xmlns="" xmlns:a16="http://schemas.microsoft.com/office/drawing/2014/main" id="{AC2ED4FA-EA17-40CD-BC7F-4849E2EDC3B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6075" y="6129000"/>
            <a:ext cx="10093325" cy="431800"/>
          </a:xfrm>
        </p:spPr>
        <p:txBody>
          <a:bodyPr/>
          <a:lstStyle/>
          <a:p>
            <a:r>
              <a:rPr lang="ru-RU" dirty="0" smtClean="0">
                <a:latin typeface="PermianSlabSerifTypeface" panose="02000000000000000000" pitchFamily="50" charset="0"/>
              </a:rPr>
              <a:t>заведующий сектором по работе с детьми с ОВЗ Министерства образования и науки Пермского каря</a:t>
            </a:r>
            <a:endParaRPr lang="ru-RU" dirty="0">
              <a:latin typeface="PermianSlabSerifTypeface" panose="02000000000000000000" pitchFamily="50" charset="0"/>
            </a:endParaRPr>
          </a:p>
        </p:txBody>
      </p:sp>
      <p:sp>
        <p:nvSpPr>
          <p:cNvPr id="23" name="Текст 22">
            <a:extLst>
              <a:ext uri="{FF2B5EF4-FFF2-40B4-BE49-F238E27FC236}">
                <a16:creationId xmlns="" xmlns:a16="http://schemas.microsoft.com/office/drawing/2014/main" id="{30223E76-632D-4D2A-BD48-9DD5DAE021D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56000" y="474206"/>
            <a:ext cx="2945632" cy="509588"/>
          </a:xfrm>
        </p:spPr>
        <p:txBody>
          <a:bodyPr/>
          <a:lstStyle/>
          <a:p>
            <a:r>
              <a:rPr lang="ru-RU" dirty="0"/>
              <a:t>Министерство образования и науки Пермского края</a:t>
            </a:r>
          </a:p>
        </p:txBody>
      </p:sp>
      <p:sp>
        <p:nvSpPr>
          <p:cNvPr id="2" name="Текст 1"/>
          <p:cNvSpPr>
            <a:spLocks noGrp="1"/>
          </p:cNvSpPr>
          <p:nvPr>
            <p:ph type="body" sz="quarter" idx="13"/>
          </p:nvPr>
        </p:nvSpPr>
        <p:spPr>
          <a:xfrm>
            <a:off x="10775999" y="6439643"/>
            <a:ext cx="1079451" cy="209551"/>
          </a:xfrm>
        </p:spPr>
        <p:txBody>
          <a:bodyPr/>
          <a:lstStyle/>
          <a:p>
            <a:r>
              <a:rPr lang="ru-RU" dirty="0">
                <a:latin typeface="PermianSerifTypeface" panose="02000000000000000000" pitchFamily="50" charset="0"/>
              </a:rPr>
              <a:t>Пермь </a:t>
            </a:r>
            <a:r>
              <a:rPr lang="ru-RU" dirty="0" smtClean="0">
                <a:latin typeface="PermianSerifTypeface" panose="02000000000000000000" pitchFamily="50" charset="0"/>
              </a:rPr>
              <a:t>2024</a:t>
            </a:r>
            <a:endParaRPr lang="ru-RU" dirty="0">
              <a:latin typeface="PermianSerifTypeface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7595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МИНИСТЕРСТВО ОБРАЗОВАНИЯ И НАУКИ ПЕРМСКОГО КРАЯ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>
          <a:xfrm>
            <a:off x="251300" y="17946"/>
            <a:ext cx="11940700" cy="715962"/>
          </a:xfrm>
        </p:spPr>
        <p:txBody>
          <a:bodyPr>
            <a:normAutofit fontScale="92500"/>
          </a:bodyPr>
          <a:lstStyle/>
          <a:p>
            <a:r>
              <a:rPr lang="ru-RU" sz="1400" dirty="0">
                <a:solidFill>
                  <a:schemeClr val="bg1">
                    <a:lumMod val="65000"/>
                  </a:schemeClr>
                </a:solidFill>
              </a:rPr>
              <a:t>Общее образование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Приоритетные направления в системе образования детей с </a:t>
            </a:r>
            <a:r>
              <a:rPr lang="ru-RU" dirty="0" smtClean="0">
                <a:solidFill>
                  <a:schemeClr val="tx1"/>
                </a:solidFill>
              </a:rPr>
              <a:t>ОВЗ и инвалидностью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4" name="Текст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ru-RU" sz="1000" dirty="0">
              <a:solidFill>
                <a:srgbClr val="00B0F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45284" y="5744921"/>
            <a:ext cx="31964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FF0000"/>
                </a:solidFill>
                <a:latin typeface="Montserrat" panose="00000500000000000000" pitchFamily="2" charset="-52"/>
              </a:rPr>
              <a:t>7</a:t>
            </a:r>
            <a:r>
              <a:rPr lang="ru-RU" sz="1400" dirty="0" smtClean="0">
                <a:latin typeface="Montserrat" panose="00000500000000000000" pitchFamily="2" charset="-52"/>
              </a:rPr>
              <a:t> </a:t>
            </a:r>
            <a:r>
              <a:rPr lang="ru-RU" sz="1050" dirty="0" smtClean="0">
                <a:latin typeface="Montserrat" panose="00000500000000000000" pitchFamily="2" charset="-52"/>
              </a:rPr>
              <a:t>     </a:t>
            </a:r>
            <a:r>
              <a:rPr lang="ru-RU" sz="1200" dirty="0" smtClean="0">
                <a:latin typeface="Montserrat" panose="00000500000000000000" pitchFamily="2" charset="-52"/>
              </a:rPr>
              <a:t>классов для обучающихся с РАС</a:t>
            </a:r>
            <a:endParaRPr lang="ru-RU" sz="1200" dirty="0">
              <a:latin typeface="Montserrat" panose="00000500000000000000" pitchFamily="2" charset="-5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151674" y="1357501"/>
            <a:ext cx="1542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bg1"/>
                </a:solidFill>
                <a:latin typeface="Montserrat" panose="00000500000000000000" pitchFamily="2" charset="-52"/>
              </a:rPr>
              <a:t>«Ментальное здоровье»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9574749" y="2822925"/>
            <a:ext cx="15428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bg1"/>
                </a:solidFill>
                <a:latin typeface="Montserrat" panose="00000500000000000000" pitchFamily="2" charset="-52"/>
              </a:rPr>
              <a:t>ПФО</a:t>
            </a:r>
          </a:p>
        </p:txBody>
      </p:sp>
      <p:pic>
        <p:nvPicPr>
          <p:cNvPr id="61" name="Рисунок 6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83269" y="4961075"/>
            <a:ext cx="1583806" cy="1145537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714304" y="5441990"/>
            <a:ext cx="33682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latin typeface="Montserrat" panose="00000500000000000000" pitchFamily="2" charset="-52"/>
              </a:rPr>
              <a:t>17</a:t>
            </a:r>
            <a:r>
              <a:rPr lang="ru-RU" sz="1600" b="1" dirty="0" smtClean="0">
                <a:solidFill>
                  <a:srgbClr val="FF0000"/>
                </a:solidFill>
                <a:latin typeface="Montserrat" panose="00000500000000000000" pitchFamily="2" charset="-52"/>
              </a:rPr>
              <a:t> </a:t>
            </a:r>
            <a:r>
              <a:rPr lang="ru-RU" sz="1400" b="1" dirty="0" smtClean="0">
                <a:solidFill>
                  <a:srgbClr val="FF0000"/>
                </a:solidFill>
                <a:latin typeface="Montserrat" panose="00000500000000000000" pitchFamily="2" charset="-52"/>
              </a:rPr>
              <a:t> </a:t>
            </a:r>
            <a:r>
              <a:rPr lang="ru-RU" sz="1400" b="1" dirty="0" smtClean="0">
                <a:solidFill>
                  <a:srgbClr val="C00000"/>
                </a:solidFill>
                <a:latin typeface="Montserrat" panose="00000500000000000000" pitchFamily="2" charset="-52"/>
              </a:rPr>
              <a:t> </a:t>
            </a:r>
            <a:r>
              <a:rPr lang="ru-RU" sz="1200" dirty="0" smtClean="0">
                <a:latin typeface="Montserrat" panose="00000500000000000000" pitchFamily="2" charset="-52"/>
              </a:rPr>
              <a:t>группа для детей с РАС</a:t>
            </a:r>
            <a:endParaRPr lang="ru-RU" sz="1000" dirty="0">
              <a:latin typeface="Montserrat" panose="00000500000000000000" pitchFamily="2" charset="-52"/>
            </a:endParaRPr>
          </a:p>
          <a:p>
            <a:endParaRPr lang="ru-RU" sz="1000" dirty="0">
              <a:latin typeface="Montserrat" panose="00000500000000000000" pitchFamily="2" charset="-5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10370" y="3864147"/>
            <a:ext cx="404730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latin typeface="Montserrat" panose="00000500000000000000" pitchFamily="2" charset="-52"/>
              </a:rPr>
              <a:t>150</a:t>
            </a:r>
            <a:r>
              <a:rPr lang="ru-RU" sz="1400" b="1" dirty="0">
                <a:solidFill>
                  <a:srgbClr val="FF0000"/>
                </a:solidFill>
                <a:latin typeface="Montserrat" panose="00000500000000000000" pitchFamily="2" charset="-52"/>
              </a:rPr>
              <a:t> </a:t>
            </a:r>
            <a:r>
              <a:rPr lang="ru-RU" sz="1200" dirty="0" smtClean="0">
                <a:latin typeface="Montserrat" panose="00000500000000000000" pitchFamily="2" charset="-52"/>
              </a:rPr>
              <a:t>(всего – 616) обучающихся с интеллектуальными нарушениями получили профессию в школе</a:t>
            </a:r>
            <a:endParaRPr lang="ru-RU" sz="1200" dirty="0">
              <a:latin typeface="Montserrat" panose="00000500000000000000" pitchFamily="2" charset="-5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528306" y="3840771"/>
            <a:ext cx="358099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latin typeface="Montserrat" panose="00000500000000000000" pitchFamily="2" charset="-52"/>
              </a:rPr>
              <a:t>39</a:t>
            </a:r>
            <a:r>
              <a:rPr lang="ru-RU" sz="1400" b="1" dirty="0" smtClean="0">
                <a:solidFill>
                  <a:srgbClr val="C00000"/>
                </a:solidFill>
                <a:latin typeface="Montserrat" panose="00000500000000000000" pitchFamily="2" charset="-52"/>
              </a:rPr>
              <a:t> </a:t>
            </a:r>
            <a:r>
              <a:rPr lang="ru-RU" sz="1200" dirty="0" smtClean="0">
                <a:latin typeface="Montserrat" panose="00000500000000000000" pitchFamily="2" charset="-52"/>
              </a:rPr>
              <a:t>коррекционных </a:t>
            </a:r>
            <a:r>
              <a:rPr lang="ru-RU" sz="1200" dirty="0">
                <a:latin typeface="Montserrat" panose="00000500000000000000" pitchFamily="2" charset="-52"/>
              </a:rPr>
              <a:t>школ </a:t>
            </a:r>
            <a:r>
              <a:rPr lang="ru-RU" sz="1200" dirty="0" smtClean="0">
                <a:latin typeface="Montserrat" panose="00000500000000000000" pitchFamily="2" charset="-52"/>
              </a:rPr>
              <a:t>(всего - 100%) - профессиональное обучение </a:t>
            </a:r>
            <a:r>
              <a:rPr lang="ru-RU" sz="1200" dirty="0">
                <a:latin typeface="Montserrat" panose="00000500000000000000" pitchFamily="2" charset="-52"/>
              </a:rPr>
              <a:t>обучающихся с интеллектуальными нарушениями в </a:t>
            </a:r>
            <a:r>
              <a:rPr lang="ru-RU" sz="1200" dirty="0" smtClean="0">
                <a:latin typeface="Montserrat" panose="00000500000000000000" pitchFamily="2" charset="-52"/>
              </a:rPr>
              <a:t>школе</a:t>
            </a:r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xmlns="" id="{0A883676-CE49-8B39-AEE5-01B867827F0F}"/>
              </a:ext>
            </a:extLst>
          </p:cNvPr>
          <p:cNvCxnSpPr/>
          <p:nvPr/>
        </p:nvCxnSpPr>
        <p:spPr>
          <a:xfrm>
            <a:off x="6397690" y="976674"/>
            <a:ext cx="0" cy="5328000"/>
          </a:xfrm>
          <a:prstGeom prst="line">
            <a:avLst/>
          </a:prstGeom>
          <a:ln>
            <a:prstDash val="sysDot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292662" y="4592322"/>
            <a:ext cx="36490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latin typeface="Montserrat" panose="00000500000000000000" pitchFamily="2" charset="-52"/>
              </a:rPr>
              <a:t>2 000</a:t>
            </a:r>
            <a:r>
              <a:rPr lang="ru-RU" sz="1400" b="1" dirty="0">
                <a:solidFill>
                  <a:srgbClr val="FF0000"/>
                </a:solidFill>
                <a:latin typeface="Montserrat" panose="00000500000000000000" pitchFamily="2" charset="-52"/>
              </a:rPr>
              <a:t> </a:t>
            </a:r>
            <a:r>
              <a:rPr lang="ru-RU" sz="1200" dirty="0" smtClean="0">
                <a:latin typeface="Montserrat" panose="00000500000000000000" pitchFamily="2" charset="-52"/>
              </a:rPr>
              <a:t>педагогов повысили квалификацию по работе с детьми с ОВЗ</a:t>
            </a:r>
            <a:endParaRPr lang="ru-RU" sz="1200" dirty="0">
              <a:latin typeface="Montserrat" panose="00000500000000000000" pitchFamily="2" charset="-5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39598" y="3135972"/>
            <a:ext cx="412314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latin typeface="Montserrat" panose="00000500000000000000" pitchFamily="2" charset="-52"/>
              </a:rPr>
              <a:t>72</a:t>
            </a:r>
            <a:r>
              <a:rPr lang="ru-RU" sz="1400" b="1" dirty="0">
                <a:solidFill>
                  <a:srgbClr val="FF0000"/>
                </a:solidFill>
                <a:latin typeface="Montserrat" panose="00000500000000000000" pitchFamily="2" charset="-52"/>
              </a:rPr>
              <a:t> </a:t>
            </a:r>
            <a:r>
              <a:rPr lang="ru-RU" sz="1200" dirty="0" smtClean="0">
                <a:latin typeface="Montserrat" panose="00000500000000000000" pitchFamily="2" charset="-52"/>
              </a:rPr>
              <a:t>(всего – 750) комплекта специализированного оборудования закуплено детям-инвалидам для дистанционного обучения  </a:t>
            </a:r>
            <a:endParaRPr lang="ru-RU" sz="1200" dirty="0">
              <a:latin typeface="Montserrat" panose="00000500000000000000" pitchFamily="2" charset="-5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63925" y="1281904"/>
            <a:ext cx="375385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Montserrat" panose="00000500000000000000" pitchFamily="2" charset="-52"/>
              </a:rPr>
              <a:t>коррекционных школ оснащены столярными, швейными и др. мастерскими</a:t>
            </a:r>
          </a:p>
          <a:p>
            <a:r>
              <a:rPr lang="ru-RU" sz="1000" dirty="0" smtClean="0">
                <a:latin typeface="Montserrat" panose="00000500000000000000" pitchFamily="2" charset="-52"/>
              </a:rPr>
              <a:t>(</a:t>
            </a:r>
            <a:r>
              <a:rPr lang="ru-RU" sz="1000" dirty="0">
                <a:latin typeface="Montserrat" panose="00000500000000000000" pitchFamily="2" charset="-52"/>
              </a:rPr>
              <a:t>региональный бюджет + </a:t>
            </a:r>
            <a:r>
              <a:rPr lang="ru-RU" sz="1000" dirty="0" err="1">
                <a:latin typeface="Montserrat" panose="00000500000000000000" pitchFamily="2" charset="-52"/>
              </a:rPr>
              <a:t>нац.проект</a:t>
            </a:r>
            <a:r>
              <a:rPr lang="ru-RU" sz="1000" dirty="0">
                <a:latin typeface="Montserrat" panose="00000500000000000000" pitchFamily="2" charset="-52"/>
              </a:rPr>
              <a:t>)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714304" y="5062879"/>
            <a:ext cx="38324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Montserrat" panose="00000500000000000000" pitchFamily="2" charset="-52"/>
              </a:rPr>
              <a:t>открыт </a:t>
            </a:r>
            <a:r>
              <a:rPr lang="ru-RU" sz="1200" b="1" dirty="0" smtClean="0">
                <a:solidFill>
                  <a:srgbClr val="FF0000"/>
                </a:solidFill>
                <a:latin typeface="Montserrat" panose="00000500000000000000" pitchFamily="2" charset="-52"/>
              </a:rPr>
              <a:t>центр по сопровождению   образования лиц с РАС</a:t>
            </a:r>
            <a:endParaRPr lang="ru-RU" sz="900" b="1" dirty="0">
              <a:solidFill>
                <a:srgbClr val="FF0000"/>
              </a:solidFill>
              <a:latin typeface="Montserrat" panose="00000500000000000000" pitchFamily="2" charset="-5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00317" y="1912119"/>
            <a:ext cx="43228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atin typeface="Montserrat" panose="00000500000000000000" pitchFamily="2" charset="-52"/>
              </a:rPr>
              <a:t>в</a:t>
            </a:r>
            <a:r>
              <a:rPr lang="ru-RU" sz="1200" dirty="0" smtClean="0">
                <a:latin typeface="Montserrat" panose="00000500000000000000" pitchFamily="2" charset="-52"/>
              </a:rPr>
              <a:t> </a:t>
            </a:r>
            <a:r>
              <a:rPr lang="ru-RU" sz="1200" b="1" dirty="0" smtClean="0">
                <a:solidFill>
                  <a:srgbClr val="FF0000"/>
                </a:solidFill>
                <a:latin typeface="Montserrat" panose="00000500000000000000" pitchFamily="2" charset="-52"/>
              </a:rPr>
              <a:t>3</a:t>
            </a:r>
            <a:r>
              <a:rPr lang="ru-RU" sz="1200" dirty="0" smtClean="0">
                <a:latin typeface="Montserrat" panose="00000500000000000000" pitchFamily="2" charset="-52"/>
              </a:rPr>
              <a:t> (всего – </a:t>
            </a:r>
            <a:r>
              <a:rPr lang="ru-RU" sz="1400" dirty="0" smtClean="0">
                <a:latin typeface="Montserrat" panose="00000500000000000000" pitchFamily="2" charset="-52"/>
              </a:rPr>
              <a:t>8)</a:t>
            </a:r>
            <a:r>
              <a:rPr lang="ru-RU" sz="1600" dirty="0" smtClean="0">
                <a:latin typeface="Montserrat" panose="00000500000000000000" pitchFamily="2" charset="-52"/>
              </a:rPr>
              <a:t> </a:t>
            </a:r>
            <a:r>
              <a:rPr lang="ru-RU" sz="1200" dirty="0" smtClean="0">
                <a:latin typeface="Montserrat" panose="00000500000000000000" pitchFamily="2" charset="-52"/>
              </a:rPr>
              <a:t>коррекционных школах обновлены учебные кабинеты</a:t>
            </a:r>
            <a:r>
              <a:rPr lang="ru-RU" sz="1200" dirty="0">
                <a:latin typeface="Montserrat" panose="00000500000000000000" pitchFamily="2" charset="-52"/>
              </a:rPr>
              <a:t> </a:t>
            </a:r>
            <a:r>
              <a:rPr lang="ru-RU" sz="1200" dirty="0" smtClean="0">
                <a:latin typeface="Montserrat" panose="00000500000000000000" pitchFamily="2" charset="-52"/>
              </a:rPr>
              <a:t>в рамках </a:t>
            </a:r>
            <a:r>
              <a:rPr lang="ru-RU" sz="1200" dirty="0" err="1" smtClean="0">
                <a:latin typeface="Montserrat" panose="00000500000000000000" pitchFamily="2" charset="-52"/>
              </a:rPr>
              <a:t>нац.проекта</a:t>
            </a:r>
            <a:endParaRPr lang="ru-RU" sz="1200" dirty="0">
              <a:latin typeface="Montserrat" panose="00000500000000000000" pitchFamily="2" charset="-52"/>
            </a:endParaRPr>
          </a:p>
        </p:txBody>
      </p:sp>
      <p:pic>
        <p:nvPicPr>
          <p:cNvPr id="65" name="Рисунок 6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0257" y="5033180"/>
            <a:ext cx="1543551" cy="1155981"/>
          </a:xfrm>
          <a:prstGeom prst="rect">
            <a:avLst/>
          </a:prstGeom>
        </p:spPr>
      </p:pic>
      <p:pic>
        <p:nvPicPr>
          <p:cNvPr id="68" name="Рисунок 67" descr="C:\Users\ovsavenkova\Downloads\image-24-05-23-09-19-2.heic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659" y="3719946"/>
            <a:ext cx="1570345" cy="109943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537" y="2473668"/>
            <a:ext cx="1549362" cy="111928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269" y="1115868"/>
            <a:ext cx="1545735" cy="111720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1424" y="2334027"/>
            <a:ext cx="1543551" cy="109903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5237" y="1063677"/>
            <a:ext cx="1499821" cy="113819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6528306" y="3120330"/>
            <a:ext cx="3868067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latin typeface="Montserrat" panose="00000500000000000000" pitchFamily="2" charset="-52"/>
              </a:rPr>
              <a:t>25 </a:t>
            </a:r>
            <a:r>
              <a:rPr lang="ru-RU" sz="1200" dirty="0" smtClean="0">
                <a:latin typeface="Montserrat" panose="00000500000000000000" pitchFamily="2" charset="-52"/>
              </a:rPr>
              <a:t>(всего – 775) комплектов специализированного оборудования для </a:t>
            </a:r>
            <a:r>
              <a:rPr lang="ru-RU" sz="1200" dirty="0">
                <a:latin typeface="Montserrat" panose="00000500000000000000" pitchFamily="2" charset="-52"/>
              </a:rPr>
              <a:t>дистанционного </a:t>
            </a:r>
            <a:r>
              <a:rPr lang="ru-RU" sz="1200" dirty="0" smtClean="0">
                <a:latin typeface="Montserrat" panose="00000500000000000000" pitchFamily="2" charset="-52"/>
              </a:rPr>
              <a:t>обучения детей-инвалидов</a:t>
            </a:r>
            <a:endParaRPr lang="ru-RU" sz="1200" dirty="0">
              <a:latin typeface="Montserrat" panose="00000500000000000000" pitchFamily="2" charset="-52"/>
            </a:endParaRPr>
          </a:p>
        </p:txBody>
      </p:sp>
      <p:pic>
        <p:nvPicPr>
          <p:cNvPr id="70" name="Рисунок 6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0258" y="3639760"/>
            <a:ext cx="1543551" cy="1155322"/>
          </a:xfrm>
          <a:prstGeom prst="rect">
            <a:avLst/>
          </a:prstGeom>
        </p:spPr>
      </p:pic>
      <p:sp>
        <p:nvSpPr>
          <p:cNvPr id="71" name="Прямоугольник 70"/>
          <p:cNvSpPr/>
          <p:nvPr/>
        </p:nvSpPr>
        <p:spPr>
          <a:xfrm>
            <a:off x="6506788" y="2634760"/>
            <a:ext cx="383184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latin typeface="Montserrat" panose="00000500000000000000" pitchFamily="2" charset="-52"/>
              </a:rPr>
              <a:t>2</a:t>
            </a:r>
            <a:r>
              <a:rPr lang="ru-RU" sz="1400" b="1" dirty="0">
                <a:solidFill>
                  <a:srgbClr val="C00000"/>
                </a:solidFill>
                <a:latin typeface="Montserrat" panose="00000500000000000000" pitchFamily="2" charset="-52"/>
              </a:rPr>
              <a:t> </a:t>
            </a:r>
            <a:r>
              <a:rPr lang="ru-RU" sz="1200" dirty="0" smtClean="0">
                <a:latin typeface="Montserrat" panose="00000500000000000000" pitchFamily="2" charset="-52"/>
              </a:rPr>
              <a:t>(всего – 17) инклюзивных школы - оснащение коррекционным оборудованием</a:t>
            </a:r>
            <a:endParaRPr lang="ru-RU" sz="1200" dirty="0">
              <a:latin typeface="Montserrat" panose="00000500000000000000" pitchFamily="2" charset="-52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15141" y="1053453"/>
            <a:ext cx="141737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latin typeface="Montserrat" panose="00000500000000000000" pitchFamily="2" charset="-52"/>
              </a:rPr>
              <a:t>8 </a:t>
            </a:r>
            <a:r>
              <a:rPr lang="ru-RU" sz="1400" dirty="0" smtClean="0">
                <a:latin typeface="Montserrat" panose="00000500000000000000" pitchFamily="2" charset="-52"/>
              </a:rPr>
              <a:t>(всего - 29)</a:t>
            </a:r>
            <a:endParaRPr lang="ru-RU" sz="14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15141" y="2493916"/>
            <a:ext cx="386310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latin typeface="Montserrat" panose="00000500000000000000" pitchFamily="2" charset="-52"/>
              </a:rPr>
              <a:t>5</a:t>
            </a:r>
            <a:r>
              <a:rPr lang="ru-RU" sz="1600" b="1" dirty="0" smtClean="0">
                <a:solidFill>
                  <a:srgbClr val="FF0000"/>
                </a:solidFill>
                <a:latin typeface="Montserrat" panose="00000500000000000000" pitchFamily="2" charset="-52"/>
              </a:rPr>
              <a:t> </a:t>
            </a:r>
            <a:r>
              <a:rPr lang="ru-RU" sz="1200" dirty="0" smtClean="0">
                <a:latin typeface="Montserrat" panose="00000500000000000000" pitchFamily="2" charset="-52"/>
              </a:rPr>
              <a:t>(всего – 15) инклюзивных </a:t>
            </a:r>
            <a:r>
              <a:rPr lang="ru-RU" sz="1200" dirty="0">
                <a:latin typeface="Montserrat" panose="00000500000000000000" pitchFamily="2" charset="-52"/>
              </a:rPr>
              <a:t>школ оснащены коррекционным оборудованием</a:t>
            </a:r>
            <a:endParaRPr lang="ru-RU" sz="1600" b="1" dirty="0">
              <a:solidFill>
                <a:srgbClr val="FF0000"/>
              </a:solidFill>
              <a:latin typeface="Montserrat" panose="00000500000000000000" pitchFamily="2" charset="-52"/>
            </a:endParaRPr>
          </a:p>
          <a:p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482773" y="1076586"/>
            <a:ext cx="39306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latin typeface="Montserrat" panose="00000500000000000000" pitchFamily="2" charset="-52"/>
              </a:rPr>
              <a:t>10 </a:t>
            </a:r>
            <a:r>
              <a:rPr lang="ru-RU" sz="1200" dirty="0" smtClean="0">
                <a:latin typeface="Montserrat" panose="00000500000000000000" pitchFamily="2" charset="-52"/>
              </a:rPr>
              <a:t>(всего - 100%)</a:t>
            </a:r>
            <a:endParaRPr lang="ru-RU" sz="1200" dirty="0">
              <a:latin typeface="Montserrat" panose="00000500000000000000" pitchFamily="2" charset="-52"/>
            </a:endParaRPr>
          </a:p>
          <a:p>
            <a:r>
              <a:rPr lang="ru-RU" sz="1200" dirty="0" smtClean="0">
                <a:latin typeface="Montserrat" panose="00000500000000000000" pitchFamily="2" charset="-52"/>
              </a:rPr>
              <a:t>коррекционных школ - оснащение </a:t>
            </a:r>
            <a:r>
              <a:rPr lang="ru-RU" sz="1200" dirty="0">
                <a:latin typeface="Montserrat" panose="00000500000000000000" pitchFamily="2" charset="-52"/>
              </a:rPr>
              <a:t>столярными, швейными и др. мастерскими </a:t>
            </a:r>
            <a:endParaRPr lang="ru-RU" sz="1200" dirty="0" smtClean="0">
              <a:latin typeface="Montserrat" panose="00000500000000000000" pitchFamily="2" charset="-52"/>
            </a:endParaRPr>
          </a:p>
          <a:p>
            <a:r>
              <a:rPr lang="ru-RU" sz="1000" dirty="0" smtClean="0">
                <a:latin typeface="Montserrat" panose="00000500000000000000" pitchFamily="2" charset="-52"/>
              </a:rPr>
              <a:t>(региональный бюджет + </a:t>
            </a:r>
            <a:r>
              <a:rPr lang="ru-RU" sz="1000" dirty="0" err="1" smtClean="0">
                <a:latin typeface="Montserrat" panose="00000500000000000000" pitchFamily="2" charset="-52"/>
              </a:rPr>
              <a:t>нац.проект</a:t>
            </a:r>
            <a:r>
              <a:rPr lang="ru-RU" sz="1000" dirty="0" smtClean="0">
                <a:latin typeface="Montserrat" panose="00000500000000000000" pitchFamily="2" charset="-52"/>
              </a:rPr>
              <a:t>)</a:t>
            </a:r>
          </a:p>
        </p:txBody>
      </p:sp>
      <p:pic>
        <p:nvPicPr>
          <p:cNvPr id="47" name="Picture 4" descr="https://cdn2.iconfinder.com/data/icons/location-map-simplicity/512/museum-512.png"/>
          <p:cNvPicPr>
            <a:picLocks noChangeAspect="1" noChangeArrowheads="1"/>
          </p:cNvPicPr>
          <p:nvPr/>
        </p:nvPicPr>
        <p:blipFill>
          <a:blip r:embed="rId1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51" y="5074911"/>
            <a:ext cx="596932" cy="458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TextBox 48"/>
          <p:cNvSpPr txBox="1"/>
          <p:nvPr/>
        </p:nvSpPr>
        <p:spPr>
          <a:xfrm>
            <a:off x="6528306" y="759688"/>
            <a:ext cx="36490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Montserrat" panose="00000500000000000000" pitchFamily="2" charset="-52"/>
              </a:rPr>
              <a:t>Планы на 2024г.</a:t>
            </a:r>
            <a:endParaRPr lang="ru-RU" sz="1400" b="1" dirty="0">
              <a:latin typeface="Montserrat" panose="00000500000000000000" pitchFamily="2" charset="-5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44291" y="772787"/>
            <a:ext cx="36490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Montserrat" panose="00000500000000000000" pitchFamily="2" charset="-52"/>
              </a:rPr>
              <a:t>Итоги 2023г.</a:t>
            </a:r>
            <a:endParaRPr lang="ru-RU" sz="1400" b="1" dirty="0">
              <a:latin typeface="Montserrat" panose="00000500000000000000" pitchFamily="2" charset="-5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510186" y="1912054"/>
            <a:ext cx="40467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Montserrat" panose="00000500000000000000" pitchFamily="2" charset="-52"/>
              </a:rPr>
              <a:t>в</a:t>
            </a:r>
            <a:r>
              <a:rPr lang="ru-RU" sz="1400" b="1" dirty="0" smtClean="0">
                <a:solidFill>
                  <a:srgbClr val="FF0000"/>
                </a:solidFill>
                <a:latin typeface="Montserrat" panose="00000500000000000000" pitchFamily="2" charset="-52"/>
              </a:rPr>
              <a:t> 9</a:t>
            </a:r>
            <a:r>
              <a:rPr lang="ru-RU" sz="1600" b="1" dirty="0" smtClean="0">
                <a:solidFill>
                  <a:srgbClr val="FF0000"/>
                </a:solidFill>
                <a:latin typeface="Montserrat" panose="00000500000000000000" pitchFamily="2" charset="-52"/>
              </a:rPr>
              <a:t> </a:t>
            </a:r>
            <a:r>
              <a:rPr lang="ru-RU" sz="1200" dirty="0" smtClean="0">
                <a:latin typeface="Montserrat" panose="00000500000000000000" pitchFamily="2" charset="-52"/>
              </a:rPr>
              <a:t>(всего - 17)</a:t>
            </a:r>
            <a:r>
              <a:rPr lang="ru-RU" sz="1400" dirty="0" smtClean="0">
                <a:latin typeface="Montserrat" panose="00000500000000000000" pitchFamily="2" charset="-52"/>
              </a:rPr>
              <a:t> </a:t>
            </a:r>
            <a:r>
              <a:rPr lang="ru-RU" sz="1200" dirty="0" smtClean="0">
                <a:latin typeface="Montserrat" panose="00000500000000000000" pitchFamily="2" charset="-52"/>
              </a:rPr>
              <a:t>коррекционных школах -</a:t>
            </a:r>
          </a:p>
          <a:p>
            <a:r>
              <a:rPr lang="ru-RU" sz="1200" dirty="0" smtClean="0">
                <a:latin typeface="Montserrat" panose="00000500000000000000" pitchFamily="2" charset="-52"/>
              </a:rPr>
              <a:t>обновление учебные кабинеты в рамках </a:t>
            </a:r>
            <a:r>
              <a:rPr lang="ru-RU" sz="1200" dirty="0" err="1" smtClean="0">
                <a:latin typeface="Montserrat" panose="00000500000000000000" pitchFamily="2" charset="-52"/>
              </a:rPr>
              <a:t>нац.проекта</a:t>
            </a:r>
            <a:endParaRPr lang="ru-RU" sz="1200" dirty="0">
              <a:latin typeface="Montserrat" panose="00000500000000000000" pitchFamily="2" charset="-5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590481" y="4710631"/>
            <a:ext cx="396640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latin typeface="Montserrat" panose="00000500000000000000" pitchFamily="2" charset="-52"/>
              </a:rPr>
              <a:t>75 </a:t>
            </a:r>
            <a:r>
              <a:rPr lang="ru-RU" sz="1200" dirty="0" smtClean="0">
                <a:latin typeface="Montserrat" panose="00000500000000000000" pitchFamily="2" charset="-52"/>
              </a:rPr>
              <a:t>педагогов – профессиональная переподготовка (сурдопедагог, тифлопедагог, педагог для детей с РАС)</a:t>
            </a:r>
            <a:endParaRPr lang="ru-RU" sz="1200" dirty="0">
              <a:latin typeface="Montserrat" panose="00000500000000000000" pitchFamily="2" charset="-5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131323" y="5994359"/>
            <a:ext cx="318347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Montserrat" panose="00000500000000000000" pitchFamily="2" charset="-52"/>
              </a:rPr>
              <a:t>Региональный бюджет – </a:t>
            </a:r>
            <a:r>
              <a:rPr lang="ru-RU" sz="1000" b="1" dirty="0" smtClean="0">
                <a:solidFill>
                  <a:srgbClr val="FF0000"/>
                </a:solidFill>
                <a:latin typeface="Montserrat" panose="00000500000000000000" pitchFamily="2" charset="-52"/>
              </a:rPr>
              <a:t>47,2</a:t>
            </a:r>
            <a:r>
              <a:rPr lang="ru-RU" sz="1000" dirty="0" smtClean="0">
                <a:latin typeface="Montserrat" panose="00000500000000000000" pitchFamily="2" charset="-52"/>
              </a:rPr>
              <a:t> млн. руб.</a:t>
            </a:r>
          </a:p>
          <a:p>
            <a:r>
              <a:rPr lang="ru-RU" sz="1000" dirty="0" smtClean="0">
                <a:latin typeface="Montserrat" panose="00000500000000000000" pitchFamily="2" charset="-52"/>
              </a:rPr>
              <a:t>Федеральный бюджет – </a:t>
            </a:r>
            <a:r>
              <a:rPr lang="ru-RU" sz="1000" b="1" dirty="0">
                <a:solidFill>
                  <a:srgbClr val="FF0000"/>
                </a:solidFill>
                <a:latin typeface="Montserrat" panose="00000500000000000000" pitchFamily="2" charset="-52"/>
              </a:rPr>
              <a:t>67,5</a:t>
            </a:r>
            <a:r>
              <a:rPr lang="ru-RU" sz="1000" dirty="0">
                <a:latin typeface="Montserrat" panose="00000500000000000000" pitchFamily="2" charset="-52"/>
              </a:rPr>
              <a:t> млн. руб.</a:t>
            </a:r>
          </a:p>
          <a:p>
            <a:endParaRPr lang="ru-RU" sz="1000" dirty="0">
              <a:latin typeface="Montserrat" panose="00000500000000000000" pitchFamily="2" charset="-5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994772" y="6104422"/>
            <a:ext cx="318347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Montserrat" panose="00000500000000000000" pitchFamily="2" charset="-52"/>
              </a:rPr>
              <a:t>Региональный бюджет – </a:t>
            </a:r>
            <a:r>
              <a:rPr lang="ru-RU" sz="1000" b="1" dirty="0" smtClean="0">
                <a:solidFill>
                  <a:srgbClr val="FF0000"/>
                </a:solidFill>
                <a:latin typeface="Montserrat" panose="00000500000000000000" pitchFamily="2" charset="-52"/>
              </a:rPr>
              <a:t>45,4</a:t>
            </a:r>
            <a:r>
              <a:rPr lang="ru-RU" sz="1000" dirty="0" smtClean="0">
                <a:latin typeface="Montserrat" panose="00000500000000000000" pitchFamily="2" charset="-52"/>
              </a:rPr>
              <a:t> млн. руб.</a:t>
            </a:r>
          </a:p>
          <a:p>
            <a:r>
              <a:rPr lang="ru-RU" sz="1000" dirty="0" smtClean="0">
                <a:latin typeface="Montserrat" panose="00000500000000000000" pitchFamily="2" charset="-52"/>
              </a:rPr>
              <a:t>Федеральный бюджет – </a:t>
            </a:r>
            <a:r>
              <a:rPr lang="ru-RU" sz="1000" b="1" dirty="0" smtClean="0">
                <a:solidFill>
                  <a:srgbClr val="FF0000"/>
                </a:solidFill>
                <a:latin typeface="Montserrat" panose="00000500000000000000" pitchFamily="2" charset="-52"/>
              </a:rPr>
              <a:t>22,5</a:t>
            </a:r>
            <a:r>
              <a:rPr lang="ru-RU" sz="1000" dirty="0" smtClean="0">
                <a:latin typeface="Montserrat" panose="00000500000000000000" pitchFamily="2" charset="-52"/>
              </a:rPr>
              <a:t> </a:t>
            </a:r>
            <a:r>
              <a:rPr lang="ru-RU" sz="1000" dirty="0">
                <a:latin typeface="Montserrat" panose="00000500000000000000" pitchFamily="2" charset="-52"/>
              </a:rPr>
              <a:t>млн. руб.</a:t>
            </a:r>
          </a:p>
          <a:p>
            <a:endParaRPr lang="ru-RU" sz="1000" dirty="0">
              <a:latin typeface="Montserrat" panose="000005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13091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Контактная </a:t>
            </a:r>
            <a:r>
              <a:rPr lang="ru-RU" b="1" dirty="0">
                <a:solidFill>
                  <a:srgbClr val="0070C0"/>
                </a:solidFill>
              </a:rPr>
              <a:t>информация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68760"/>
            <a:ext cx="10515599" cy="511256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Каткова </a:t>
            </a:r>
            <a:r>
              <a:rPr lang="ru-RU" sz="2000" b="1" dirty="0">
                <a:solidFill>
                  <a:srgbClr val="FF0000"/>
                </a:solidFill>
              </a:rPr>
              <a:t>Ирина Геннадьевна, </a:t>
            </a:r>
            <a:r>
              <a:rPr lang="ru-RU" sz="2000" dirty="0"/>
              <a:t>заведующий сектором по работе с детьми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ru-RU" sz="2000" dirty="0" smtClean="0"/>
              <a:t>с </a:t>
            </a:r>
            <a:r>
              <a:rPr lang="ru-RU" sz="2000" dirty="0"/>
              <a:t>ограниченными возможностями здоровья </a:t>
            </a:r>
            <a:r>
              <a:rPr lang="ru-RU" sz="2000"/>
              <a:t>отдела </a:t>
            </a:r>
            <a:r>
              <a:rPr lang="ru-RU" sz="2000" smtClean="0"/>
              <a:t>содержания общего </a:t>
            </a:r>
            <a:r>
              <a:rPr lang="ru-RU" sz="2000" dirty="0"/>
              <a:t>образования управления общего, дополнительного образования и воспитания Министерства образования и науки Пермского края</a:t>
            </a:r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r>
              <a:rPr lang="ru-RU" sz="2000" dirty="0" err="1"/>
              <a:t>Эл.почта</a:t>
            </a:r>
            <a:r>
              <a:rPr lang="ru-RU" sz="2000" dirty="0"/>
              <a:t>: </a:t>
            </a:r>
            <a:r>
              <a:rPr lang="en-US" sz="2000" dirty="0">
                <a:hlinkClick r:id="rId2"/>
              </a:rPr>
              <a:t>igkatkova@minobr.permkrai.ru</a:t>
            </a:r>
            <a:endParaRPr lang="en-US" sz="2000" dirty="0"/>
          </a:p>
          <a:p>
            <a:pPr marL="0" indent="0">
              <a:buNone/>
            </a:pPr>
            <a:r>
              <a:rPr lang="ru-RU" sz="2000" dirty="0" err="1"/>
              <a:t>Раб.тел</a:t>
            </a:r>
            <a:r>
              <a:rPr lang="ru-RU" sz="2000" dirty="0"/>
              <a:t>.: 2(342) 217 79 06</a:t>
            </a:r>
          </a:p>
          <a:p>
            <a:pPr marL="0" indent="0">
              <a:buNone/>
            </a:pPr>
            <a:r>
              <a:rPr lang="en-US" sz="2000" dirty="0" smtClean="0"/>
              <a:t>Telegram</a:t>
            </a:r>
            <a:r>
              <a:rPr lang="ru-RU" sz="2000" dirty="0" smtClean="0"/>
              <a:t>: </a:t>
            </a:r>
            <a:r>
              <a:rPr lang="ru-RU" sz="2000" dirty="0"/>
              <a:t>89028037592 </a:t>
            </a:r>
            <a:endParaRPr lang="ru-RU" sz="2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549622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80EED296-8D4F-41F7-BFA1-C4034B50F95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56137" y="5424170"/>
            <a:ext cx="2879725" cy="360362"/>
          </a:xfrm>
        </p:spPr>
        <p:txBody>
          <a:bodyPr/>
          <a:lstStyle/>
          <a:p>
            <a:r>
              <a:rPr lang="en-US" sz="1600" dirty="0">
                <a:latin typeface="Montserrat" panose="00000500000000000000" pitchFamily="2" charset="-52"/>
              </a:rPr>
              <a:t>minobr.permkrai.ru</a:t>
            </a:r>
            <a:endParaRPr lang="ru-RU" sz="1600" dirty="0">
              <a:latin typeface="Montserrat" panose="00000500000000000000" pitchFamily="2" charset="-52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2CC604C7-E205-43E6-9B88-6A6F93DA990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56137" y="5375125"/>
            <a:ext cx="369242" cy="391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0295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>
          <a:xfrm>
            <a:off x="335360" y="30359"/>
            <a:ext cx="11521280" cy="715962"/>
          </a:xfrm>
        </p:spPr>
        <p:txBody>
          <a:bodyPr>
            <a:normAutofit/>
          </a:bodyPr>
          <a:lstStyle/>
          <a:p>
            <a:endParaRPr lang="ru-RU" b="1" dirty="0" smtClean="0">
              <a:solidFill>
                <a:srgbClr val="0070C0"/>
              </a:solidFill>
            </a:endParaRPr>
          </a:p>
          <a:p>
            <a:endParaRPr lang="ru-RU" dirty="0"/>
          </a:p>
        </p:txBody>
      </p:sp>
      <p:sp>
        <p:nvSpPr>
          <p:cNvPr id="24" name="Объект 4"/>
          <p:cNvSpPr txBox="1">
            <a:spLocks/>
          </p:cNvSpPr>
          <p:nvPr/>
        </p:nvSpPr>
        <p:spPr>
          <a:xfrm>
            <a:off x="2875720" y="1572923"/>
            <a:ext cx="5794420" cy="462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None/>
              <a:defRPr sz="1800" b="1" kern="1200">
                <a:solidFill>
                  <a:srgbClr val="1C2D38"/>
                </a:solidFill>
                <a:latin typeface="Montserrat" panose="00000500000000000000" pitchFamily="2" charset="-52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2000" kern="1200">
                <a:solidFill>
                  <a:srgbClr val="1C2D38"/>
                </a:solidFill>
                <a:latin typeface="Montserrat" panose="00000500000000000000" pitchFamily="2" charset="-52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2000" kern="1200">
                <a:solidFill>
                  <a:srgbClr val="1C2D38"/>
                </a:solidFill>
                <a:latin typeface="Montserrat" panose="00000500000000000000" pitchFamily="2" charset="-52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2000" kern="1200">
                <a:solidFill>
                  <a:srgbClr val="1C2D38"/>
                </a:solidFill>
                <a:latin typeface="Montserrat" panose="00000500000000000000" pitchFamily="2" charset="-52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2000" kern="1200">
                <a:solidFill>
                  <a:srgbClr val="1C2D38"/>
                </a:solidFill>
                <a:latin typeface="Montserrat" panose="00000500000000000000" pitchFamily="2" charset="-52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dirty="0" smtClean="0">
                <a:solidFill>
                  <a:schemeClr val="tx1"/>
                </a:solidFill>
              </a:rPr>
              <a:t>Условия для сопровождения и обучения детей </a:t>
            </a:r>
            <a:endParaRPr lang="ru-RU" sz="1600" dirty="0">
              <a:solidFill>
                <a:schemeClr val="tx1"/>
              </a:solidFill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054" y="2361932"/>
            <a:ext cx="496412" cy="496411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845045" y="2283650"/>
            <a:ext cx="273274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70C0"/>
                </a:solidFill>
                <a:latin typeface="Montserrat" panose="00000500000000000000" pitchFamily="2" charset="-52"/>
              </a:rPr>
              <a:t>750</a:t>
            </a:r>
            <a:r>
              <a:rPr lang="ru-RU" sz="1400" b="1" dirty="0" smtClean="0">
                <a:solidFill>
                  <a:srgbClr val="FF0000"/>
                </a:solidFill>
                <a:latin typeface="Montserrat" panose="00000500000000000000" pitchFamily="2" charset="-52"/>
              </a:rPr>
              <a:t> </a:t>
            </a:r>
            <a:r>
              <a:rPr lang="ru-RU" sz="1200" dirty="0" smtClean="0">
                <a:latin typeface="Montserrat" panose="00000500000000000000" pitchFamily="2" charset="-52"/>
              </a:rPr>
              <a:t>комплектов оборудования для обучения детей-инвалидов на </a:t>
            </a:r>
            <a:r>
              <a:rPr lang="ru-RU" sz="1200" dirty="0" smtClean="0">
                <a:latin typeface="Montserrat" panose="00000500000000000000" pitchFamily="2" charset="-52"/>
              </a:rPr>
              <a:t>дому </a:t>
            </a:r>
            <a:r>
              <a:rPr lang="ru-RU" sz="1200" dirty="0" smtClean="0">
                <a:solidFill>
                  <a:srgbClr val="FF0000"/>
                </a:solidFill>
                <a:latin typeface="Montserrat" panose="00000500000000000000" pitchFamily="2" charset="-52"/>
              </a:rPr>
              <a:t>(новое – участие детей с ЛУО)</a:t>
            </a:r>
            <a:endParaRPr lang="ru-RU" sz="1200" b="1" dirty="0" smtClean="0">
              <a:solidFill>
                <a:srgbClr val="FF0000"/>
              </a:solidFill>
              <a:latin typeface="Montserrat" panose="00000500000000000000" pitchFamily="2" charset="-52"/>
            </a:endParaRPr>
          </a:p>
          <a:p>
            <a:r>
              <a:rPr lang="ru-RU" sz="1200" b="1" dirty="0">
                <a:solidFill>
                  <a:srgbClr val="0070C0"/>
                </a:solidFill>
                <a:latin typeface="Montserrat" panose="00000500000000000000" pitchFamily="2" charset="-52"/>
              </a:rPr>
              <a:t>39,0 млн. руб. в год</a:t>
            </a:r>
            <a:br>
              <a:rPr lang="ru-RU" sz="1200" b="1" dirty="0">
                <a:solidFill>
                  <a:srgbClr val="0070C0"/>
                </a:solidFill>
                <a:latin typeface="Montserrat" panose="00000500000000000000" pitchFamily="2" charset="-52"/>
              </a:rPr>
            </a:br>
            <a:endParaRPr lang="ru-RU" sz="1200" dirty="0">
              <a:solidFill>
                <a:srgbClr val="0070C0"/>
              </a:solidFill>
              <a:latin typeface="Montserrat" panose="00000500000000000000" pitchFamily="2" charset="-52"/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013" y="3388217"/>
            <a:ext cx="509179" cy="509178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844297" y="3340797"/>
            <a:ext cx="295073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Montserrat" panose="00000500000000000000" pitchFamily="2" charset="-52"/>
              </a:rPr>
              <a:t>в </a:t>
            </a:r>
            <a:r>
              <a:rPr lang="ru-RU" sz="1400" b="1" dirty="0" smtClean="0">
                <a:solidFill>
                  <a:srgbClr val="0070C0"/>
                </a:solidFill>
                <a:latin typeface="Montserrat" panose="00000500000000000000" pitchFamily="2" charset="-52"/>
              </a:rPr>
              <a:t>29</a:t>
            </a:r>
            <a:r>
              <a:rPr lang="ru-RU" sz="1200" dirty="0" smtClean="0">
                <a:latin typeface="Montserrat" panose="00000500000000000000" pitchFamily="2" charset="-52"/>
              </a:rPr>
              <a:t> коррекционных школ закуплены мастерские</a:t>
            </a:r>
            <a:endParaRPr lang="ru-RU" sz="1200" dirty="0">
              <a:latin typeface="Montserrat" panose="00000500000000000000" pitchFamily="2" charset="-52"/>
            </a:endParaRPr>
          </a:p>
          <a:p>
            <a:r>
              <a:rPr lang="ru-RU" sz="1200" b="1" dirty="0" smtClean="0">
                <a:solidFill>
                  <a:srgbClr val="0070C0"/>
                </a:solidFill>
                <a:latin typeface="Montserrat" panose="00000500000000000000" pitchFamily="2" charset="-52"/>
              </a:rPr>
              <a:t>4,5 </a:t>
            </a:r>
            <a:r>
              <a:rPr lang="ru-RU" sz="1200" b="1" dirty="0">
                <a:solidFill>
                  <a:srgbClr val="0070C0"/>
                </a:solidFill>
                <a:latin typeface="Montserrat" panose="00000500000000000000" pitchFamily="2" charset="-52"/>
              </a:rPr>
              <a:t>млн. руб. в год</a:t>
            </a:r>
          </a:p>
          <a:p>
            <a:endParaRPr lang="ru-RU" sz="1200" dirty="0">
              <a:latin typeface="Montserrat" panose="00000500000000000000" pitchFamily="2" charset="-5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44297" y="5293814"/>
            <a:ext cx="274531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Montserrat" panose="00000500000000000000" pitchFamily="2" charset="-52"/>
              </a:rPr>
              <a:t>в </a:t>
            </a:r>
            <a:r>
              <a:rPr lang="ru-RU" sz="1400" b="1" dirty="0" smtClean="0">
                <a:solidFill>
                  <a:srgbClr val="0070C0"/>
                </a:solidFill>
                <a:latin typeface="Montserrat" panose="00000500000000000000" pitchFamily="2" charset="-52"/>
              </a:rPr>
              <a:t>15</a:t>
            </a:r>
            <a:r>
              <a:rPr lang="ru-RU" sz="1200" b="1" dirty="0" smtClean="0">
                <a:latin typeface="Montserrat" panose="00000500000000000000" pitchFamily="2" charset="-52"/>
              </a:rPr>
              <a:t> </a:t>
            </a:r>
            <a:r>
              <a:rPr lang="ru-RU" sz="1200" dirty="0" smtClean="0">
                <a:latin typeface="Montserrat" panose="00000500000000000000" pitchFamily="2" charset="-52"/>
              </a:rPr>
              <a:t>инклюзивных школ закуплено оборудование для логопедов и дефектологов</a:t>
            </a:r>
          </a:p>
          <a:p>
            <a:r>
              <a:rPr lang="ru-RU" sz="1200" b="1" dirty="0" smtClean="0">
                <a:solidFill>
                  <a:srgbClr val="0070C0"/>
                </a:solidFill>
                <a:latin typeface="Montserrat" panose="00000500000000000000" pitchFamily="2" charset="-52"/>
              </a:rPr>
              <a:t>1,5 </a:t>
            </a:r>
            <a:r>
              <a:rPr lang="ru-RU" sz="1200" b="1" dirty="0">
                <a:solidFill>
                  <a:srgbClr val="0070C0"/>
                </a:solidFill>
                <a:latin typeface="Montserrat" panose="00000500000000000000" pitchFamily="2" charset="-52"/>
              </a:rPr>
              <a:t>млн. руб. в год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939399" y="3213836"/>
            <a:ext cx="3300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atin typeface="Montserrat" panose="00000500000000000000" pitchFamily="2" charset="-52"/>
              </a:rPr>
              <a:t>е</a:t>
            </a:r>
            <a:r>
              <a:rPr lang="ru-RU" sz="1200" dirty="0" smtClean="0">
                <a:latin typeface="Montserrat" panose="00000500000000000000" pitchFamily="2" charset="-52"/>
              </a:rPr>
              <a:t>жегодно приобретается оборудование для психолого-педагогической диагностики</a:t>
            </a:r>
          </a:p>
          <a:p>
            <a:r>
              <a:rPr lang="ru-RU" sz="1200" b="1" dirty="0" smtClean="0">
                <a:solidFill>
                  <a:srgbClr val="0070C0"/>
                </a:solidFill>
                <a:latin typeface="Montserrat" panose="00000500000000000000" pitchFamily="2" charset="-52"/>
              </a:rPr>
              <a:t>200 тыс. руб. в год</a:t>
            </a:r>
            <a:endParaRPr lang="ru-RU" sz="1200" b="1" dirty="0">
              <a:solidFill>
                <a:srgbClr val="0070C0"/>
              </a:solidFill>
              <a:latin typeface="Montserrat" panose="00000500000000000000" pitchFamily="2" charset="-52"/>
            </a:endParaRPr>
          </a:p>
        </p:txBody>
      </p:sp>
      <p:pic>
        <p:nvPicPr>
          <p:cNvPr id="1036" name="Picture 12" descr="https://a-t-tech.ru/upload/iblock/df9/configuration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38" y="5401964"/>
            <a:ext cx="472330" cy="472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w7.pngwing.com/pngs/38/911/png-transparent-blended-learning-education-computer-icons-instructor-led-training-others-miscellaneous-class-logo.png"/>
          <p:cNvPicPr>
            <a:picLocks noChangeAspect="1" noChangeArrowheads="1"/>
          </p:cNvPicPr>
          <p:nvPr/>
        </p:nvPicPr>
        <p:blipFill>
          <a:blip r:embed="rId6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75672" y="3309595"/>
            <a:ext cx="826249" cy="566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TextBox 45"/>
          <p:cNvSpPr txBox="1"/>
          <p:nvPr/>
        </p:nvSpPr>
        <p:spPr>
          <a:xfrm>
            <a:off x="9560906" y="2374583"/>
            <a:ext cx="1542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  <a:latin typeface="Montserrat" panose="00000500000000000000" pitchFamily="2" charset="-52"/>
              </a:rPr>
              <a:t>«Ментальное здоровье»</a:t>
            </a:r>
            <a:endParaRPr lang="ru-RU" sz="1200" b="1" dirty="0">
              <a:solidFill>
                <a:schemeClr val="bg1"/>
              </a:solidFill>
              <a:latin typeface="Montserrat" panose="00000500000000000000" pitchFamily="2" charset="-52"/>
            </a:endParaRPr>
          </a:p>
        </p:txBody>
      </p:sp>
      <p:pic>
        <p:nvPicPr>
          <p:cNvPr id="54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724" y="5364450"/>
            <a:ext cx="746457" cy="479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2" descr="https://r1.nubex.ru/s2642-bbe/f8007_c5/%D0%A2%D0%B5%D1%85%D0%BD%D0%B8%D1%87%D0%B5%D1%81%D0%BA%D0%B0%D1%8F.png?165346298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343" y="4261456"/>
            <a:ext cx="705654" cy="612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Текст 1"/>
          <p:cNvSpPr>
            <a:spLocks noGrp="1"/>
          </p:cNvSpPr>
          <p:nvPr>
            <p:ph type="body" sz="quarter" idx="11"/>
          </p:nvPr>
        </p:nvSpPr>
        <p:spPr>
          <a:xfrm>
            <a:off x="335360" y="49213"/>
            <a:ext cx="11521280" cy="71596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Создание условий для обучения детей с ОВЗ и инвалидностью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 rotWithShape="1">
          <a:blip r:embed="rId9"/>
          <a:srcRect r="2914" b="7649"/>
          <a:stretch/>
        </p:blipFill>
        <p:spPr>
          <a:xfrm>
            <a:off x="1395714" y="940871"/>
            <a:ext cx="434492" cy="383414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1883098" y="973641"/>
            <a:ext cx="254443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  <a:latin typeface="Montserrat" panose="00000500000000000000" pitchFamily="2" charset="-52"/>
              </a:rPr>
              <a:t>43 296 </a:t>
            </a:r>
            <a:r>
              <a:rPr lang="ru-RU" sz="1200" dirty="0" smtClean="0">
                <a:latin typeface="Montserrat" panose="00000500000000000000" pitchFamily="2" charset="-52"/>
              </a:rPr>
              <a:t>обучающихся с ОВЗ </a:t>
            </a:r>
          </a:p>
          <a:p>
            <a:endParaRPr lang="ru-RU" sz="1100" dirty="0" smtClean="0">
              <a:latin typeface="Montserrat" panose="00000500000000000000" pitchFamily="2" charset="-5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139219" y="952452"/>
            <a:ext cx="279538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  <a:latin typeface="Montserrat" panose="00000500000000000000" pitchFamily="2" charset="-52"/>
              </a:rPr>
              <a:t>7 185 </a:t>
            </a:r>
            <a:r>
              <a:rPr lang="ru-RU" sz="1200" dirty="0" smtClean="0">
                <a:latin typeface="Montserrat" panose="00000500000000000000" pitchFamily="2" charset="-52"/>
              </a:rPr>
              <a:t>детей-инвалидов</a:t>
            </a:r>
            <a:endParaRPr lang="ru-RU" sz="1200" dirty="0">
              <a:latin typeface="Montserrat" panose="00000500000000000000" pitchFamily="2" charset="-52"/>
            </a:endParaRPr>
          </a:p>
          <a:p>
            <a:endParaRPr lang="ru-RU" sz="1050" dirty="0" smtClean="0">
              <a:latin typeface="Montserrat" panose="00000500000000000000" pitchFamily="2" charset="-52"/>
            </a:endParaRPr>
          </a:p>
        </p:txBody>
      </p:sp>
      <p:pic>
        <p:nvPicPr>
          <p:cNvPr id="42" name="Рисунок 41"/>
          <p:cNvPicPr>
            <a:picLocks noChangeAspect="1"/>
          </p:cNvPicPr>
          <p:nvPr/>
        </p:nvPicPr>
        <p:blipFill rotWithShape="1">
          <a:blip r:embed="rId10">
            <a:grayscl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r="2914" b="7649"/>
          <a:stretch/>
        </p:blipFill>
        <p:spPr>
          <a:xfrm>
            <a:off x="6499068" y="930404"/>
            <a:ext cx="459349" cy="405349"/>
          </a:xfrm>
          <a:prstGeom prst="rect">
            <a:avLst/>
          </a:prstGeom>
        </p:spPr>
      </p:pic>
      <p:pic>
        <p:nvPicPr>
          <p:cNvPr id="51" name="Picture 2" descr="https://catherineasquithgallery.com/uploads/posts/2021-02/1614532873_112-p-kniga-na-belom-fone-145.png"/>
          <p:cNvPicPr>
            <a:picLocks noChangeAspect="1" noChangeArrowheads="1"/>
          </p:cNvPicPr>
          <p:nvPr/>
        </p:nvPicPr>
        <p:blipFill>
          <a:blip r:embed="rId12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5999" y="5364450"/>
            <a:ext cx="565749" cy="38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TextBox 51"/>
          <p:cNvSpPr txBox="1"/>
          <p:nvPr/>
        </p:nvSpPr>
        <p:spPr>
          <a:xfrm>
            <a:off x="9396178" y="5201480"/>
            <a:ext cx="27153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atin typeface="Montserrat" panose="00000500000000000000" pitchFamily="2" charset="-52"/>
              </a:rPr>
              <a:t>з</a:t>
            </a:r>
            <a:r>
              <a:rPr lang="ru-RU" sz="1200" dirty="0" smtClean="0">
                <a:latin typeface="Montserrat" panose="00000500000000000000" pitchFamily="2" charset="-52"/>
              </a:rPr>
              <a:t>акупка учебников</a:t>
            </a:r>
          </a:p>
          <a:p>
            <a:r>
              <a:rPr lang="ru-RU" sz="1200" b="1" dirty="0" smtClean="0">
                <a:solidFill>
                  <a:srgbClr val="0070C0"/>
                </a:solidFill>
                <a:latin typeface="Montserrat" panose="00000500000000000000" pitchFamily="2" charset="-52"/>
              </a:rPr>
              <a:t>до 17 000 экземпляров</a:t>
            </a:r>
          </a:p>
          <a:p>
            <a:r>
              <a:rPr lang="ru-RU" sz="1200" b="1" dirty="0">
                <a:solidFill>
                  <a:srgbClr val="0070C0"/>
                </a:solidFill>
                <a:latin typeface="Montserrat" panose="00000500000000000000" pitchFamily="2" charset="-52"/>
              </a:rPr>
              <a:t>д</a:t>
            </a:r>
            <a:r>
              <a:rPr lang="ru-RU" sz="1200" b="1" dirty="0" smtClean="0">
                <a:solidFill>
                  <a:srgbClr val="0070C0"/>
                </a:solidFill>
                <a:latin typeface="Montserrat" panose="00000500000000000000" pitchFamily="2" charset="-52"/>
              </a:rPr>
              <a:t>о 17 млн. руб. в год</a:t>
            </a:r>
          </a:p>
          <a:p>
            <a:endParaRPr lang="ru-RU" sz="1200" b="1" dirty="0">
              <a:solidFill>
                <a:srgbClr val="FF0000"/>
              </a:solidFill>
              <a:latin typeface="Montserrat" panose="00000500000000000000" pitchFamily="2" charset="-5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9560906" y="5735795"/>
            <a:ext cx="15428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  <a:latin typeface="Montserrat" panose="00000500000000000000" pitchFamily="2" charset="-52"/>
              </a:rPr>
              <a:t>ПФО</a:t>
            </a:r>
            <a:endParaRPr lang="ru-RU" sz="1200" b="1" dirty="0">
              <a:solidFill>
                <a:schemeClr val="bg1"/>
              </a:solidFill>
              <a:latin typeface="Montserrat" panose="00000500000000000000" pitchFamily="2" charset="-5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281748" y="2304587"/>
            <a:ext cx="2646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70C0"/>
                </a:solidFill>
                <a:latin typeface="Montserrat" panose="00000500000000000000" pitchFamily="2" charset="-52"/>
              </a:rPr>
              <a:t>17 </a:t>
            </a:r>
            <a:r>
              <a:rPr lang="ru-RU" sz="1200" dirty="0" smtClean="0">
                <a:latin typeface="Montserrat" panose="00000500000000000000" pitchFamily="2" charset="-52"/>
              </a:rPr>
              <a:t>групп </a:t>
            </a:r>
            <a:r>
              <a:rPr lang="ru-RU" sz="1200" dirty="0" smtClean="0">
                <a:latin typeface="Montserrat" panose="00000500000000000000" pitchFamily="2" charset="-52"/>
              </a:rPr>
              <a:t>для детей с РАС</a:t>
            </a:r>
          </a:p>
          <a:p>
            <a:r>
              <a:rPr lang="ru-RU" sz="1400" b="1" dirty="0" smtClean="0">
                <a:solidFill>
                  <a:srgbClr val="0070C0"/>
                </a:solidFill>
                <a:latin typeface="Montserrat" panose="00000500000000000000" pitchFamily="2" charset="-52"/>
              </a:rPr>
              <a:t>7</a:t>
            </a:r>
            <a:r>
              <a:rPr lang="ru-RU" sz="1200" dirty="0" smtClean="0">
                <a:latin typeface="Montserrat" panose="00000500000000000000" pitchFamily="2" charset="-52"/>
              </a:rPr>
              <a:t> классов для детей с РАС</a:t>
            </a:r>
            <a:endParaRPr lang="ru-RU" sz="1200" b="1" dirty="0">
              <a:solidFill>
                <a:srgbClr val="FF0000"/>
              </a:solidFill>
              <a:latin typeface="Montserrat" panose="00000500000000000000" pitchFamily="2" charset="-52"/>
            </a:endParaRPr>
          </a:p>
        </p:txBody>
      </p:sp>
      <p:pic>
        <p:nvPicPr>
          <p:cNvPr id="44" name="Picture 6" descr="https://mind-flows.com/wp-content/uploads/2022/02/flow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3939" y="2354789"/>
            <a:ext cx="602281" cy="464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TextBox 49"/>
          <p:cNvSpPr txBox="1"/>
          <p:nvPr/>
        </p:nvSpPr>
        <p:spPr>
          <a:xfrm>
            <a:off x="4958943" y="2258179"/>
            <a:ext cx="3260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atin typeface="Montserrat" panose="00000500000000000000" pitchFamily="2" charset="-52"/>
              </a:rPr>
              <a:t>з</a:t>
            </a:r>
            <a:r>
              <a:rPr lang="ru-RU" sz="1200" dirty="0" smtClean="0">
                <a:latin typeface="Montserrat" panose="00000500000000000000" pitchFamily="2" charset="-52"/>
              </a:rPr>
              <a:t>акуплены мастерские, оборудование для коррекционной работы для центра по поддержке детей с РАС</a:t>
            </a:r>
          </a:p>
          <a:p>
            <a:r>
              <a:rPr lang="ru-RU" sz="1200" b="1" dirty="0" smtClean="0">
                <a:solidFill>
                  <a:srgbClr val="0070C0"/>
                </a:solidFill>
                <a:latin typeface="Montserrat" panose="00000500000000000000" pitchFamily="2" charset="-52"/>
              </a:rPr>
              <a:t>5 </a:t>
            </a:r>
            <a:r>
              <a:rPr lang="ru-RU" sz="1200" b="1" dirty="0" err="1" smtClean="0">
                <a:solidFill>
                  <a:srgbClr val="0070C0"/>
                </a:solidFill>
                <a:latin typeface="Montserrat" panose="00000500000000000000" pitchFamily="2" charset="-52"/>
              </a:rPr>
              <a:t>млн.руб</a:t>
            </a:r>
            <a:r>
              <a:rPr lang="ru-RU" sz="1200" b="1" dirty="0" smtClean="0">
                <a:solidFill>
                  <a:srgbClr val="0070C0"/>
                </a:solidFill>
                <a:latin typeface="Montserrat" panose="00000500000000000000" pitchFamily="2" charset="-52"/>
              </a:rPr>
              <a:t>.</a:t>
            </a:r>
            <a:endParaRPr lang="ru-RU" sz="1200" b="1" dirty="0">
              <a:solidFill>
                <a:srgbClr val="0070C0"/>
              </a:solidFill>
              <a:latin typeface="Montserrat" panose="00000500000000000000" pitchFamily="2" charset="-5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019984" y="5293814"/>
            <a:ext cx="30706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atin typeface="Montserrat" panose="00000500000000000000" pitchFamily="2" charset="-52"/>
              </a:rPr>
              <a:t>о</a:t>
            </a:r>
            <a:r>
              <a:rPr lang="ru-RU" sz="1200" dirty="0" smtClean="0">
                <a:latin typeface="Montserrat" panose="00000500000000000000" pitchFamily="2" charset="-52"/>
              </a:rPr>
              <a:t>бучение длительно болеющих детей в </a:t>
            </a:r>
            <a:r>
              <a:rPr lang="ru-RU" sz="1200" dirty="0" err="1" smtClean="0">
                <a:latin typeface="Montserrat" panose="00000500000000000000" pitchFamily="2" charset="-52"/>
              </a:rPr>
              <a:t>онкогематологическом</a:t>
            </a:r>
            <a:r>
              <a:rPr lang="ru-RU" sz="1200" dirty="0" smtClean="0">
                <a:latin typeface="Montserrat" panose="00000500000000000000" pitchFamily="2" charset="-52"/>
              </a:rPr>
              <a:t> отделении детской больницы</a:t>
            </a:r>
            <a:endParaRPr lang="ru-RU" sz="1200" dirty="0">
              <a:latin typeface="Montserrat" panose="00000500000000000000" pitchFamily="2" charset="-5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958943" y="4190621"/>
            <a:ext cx="322388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70C0"/>
                </a:solidFill>
                <a:latin typeface="Montserrat" panose="00000500000000000000" pitchFamily="2" charset="-52"/>
              </a:rPr>
              <a:t>616</a:t>
            </a:r>
            <a:r>
              <a:rPr lang="ru-RU" sz="1400" dirty="0" smtClean="0">
                <a:solidFill>
                  <a:srgbClr val="0070C0"/>
                </a:solidFill>
                <a:latin typeface="Montserrat" panose="00000500000000000000" pitchFamily="2" charset="-52"/>
              </a:rPr>
              <a:t> </a:t>
            </a:r>
            <a:r>
              <a:rPr lang="ru-RU" sz="1200" dirty="0" smtClean="0">
                <a:latin typeface="Montserrat" panose="00000500000000000000" pitchFamily="2" charset="-52"/>
              </a:rPr>
              <a:t>обучающихся коррекционных школ получили профессию в школе.</a:t>
            </a:r>
          </a:p>
          <a:p>
            <a:r>
              <a:rPr lang="ru-RU" sz="1200" dirty="0" smtClean="0">
                <a:latin typeface="Montserrat" panose="00000500000000000000" pitchFamily="2" charset="-52"/>
              </a:rPr>
              <a:t>План – </a:t>
            </a:r>
            <a:r>
              <a:rPr lang="ru-RU" sz="1200" dirty="0" err="1" smtClean="0">
                <a:latin typeface="Montserrat" panose="00000500000000000000" pitchFamily="2" charset="-52"/>
              </a:rPr>
              <a:t>профобучение</a:t>
            </a:r>
            <a:r>
              <a:rPr lang="ru-RU" sz="1200" dirty="0" smtClean="0">
                <a:latin typeface="Montserrat" panose="00000500000000000000" pitchFamily="2" charset="-52"/>
              </a:rPr>
              <a:t> в 100% коррекционных школ</a:t>
            </a:r>
            <a:endParaRPr lang="ru-RU" sz="1200" dirty="0">
              <a:latin typeface="Montserrat" panose="00000500000000000000" pitchFamily="2" charset="-52"/>
            </a:endParaRPr>
          </a:p>
        </p:txBody>
      </p:sp>
      <p:sp>
        <p:nvSpPr>
          <p:cNvPr id="2" name="Левая фигурная скобка 1"/>
          <p:cNvSpPr/>
          <p:nvPr/>
        </p:nvSpPr>
        <p:spPr>
          <a:xfrm rot="16200000">
            <a:off x="5274094" y="-2556255"/>
            <a:ext cx="243704" cy="800046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TextBox 46"/>
          <p:cNvSpPr txBox="1"/>
          <p:nvPr/>
        </p:nvSpPr>
        <p:spPr>
          <a:xfrm>
            <a:off x="9348289" y="3100817"/>
            <a:ext cx="269455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70C0"/>
                </a:solidFill>
                <a:latin typeface="Montserrat" panose="00000500000000000000" pitchFamily="2" charset="-52"/>
              </a:rPr>
              <a:t>5 350 </a:t>
            </a:r>
            <a:r>
              <a:rPr lang="ru-RU" sz="1200" dirty="0" smtClean="0">
                <a:latin typeface="Montserrat" panose="00000500000000000000" pitchFamily="2" charset="-52"/>
              </a:rPr>
              <a:t>логопедов</a:t>
            </a:r>
            <a:r>
              <a:rPr lang="ru-RU" sz="1200" dirty="0" smtClean="0">
                <a:latin typeface="Montserrat" panose="00000500000000000000" pitchFamily="2" charset="-52"/>
              </a:rPr>
              <a:t>, психологов, дефектологов, </a:t>
            </a:r>
            <a:r>
              <a:rPr lang="ru-RU" sz="1200" dirty="0" err="1" smtClean="0">
                <a:latin typeface="Montserrat" panose="00000500000000000000" pitchFamily="2" charset="-52"/>
              </a:rPr>
              <a:t>тьюторов</a:t>
            </a:r>
            <a:r>
              <a:rPr lang="ru-RU" sz="1200" dirty="0" smtClean="0">
                <a:latin typeface="Montserrat" panose="00000500000000000000" pitchFamily="2" charset="-52"/>
              </a:rPr>
              <a:t>, ассистентов работают с детьми с ОВЗ</a:t>
            </a:r>
            <a:endParaRPr lang="ru-RU" sz="1200" dirty="0">
              <a:latin typeface="Montserrat" panose="00000500000000000000" pitchFamily="2" charset="-5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396178" y="4184575"/>
            <a:ext cx="282107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70C0"/>
                </a:solidFill>
                <a:latin typeface="Montserrat" panose="00000500000000000000" pitchFamily="2" charset="-52"/>
              </a:rPr>
              <a:t>100 %</a:t>
            </a:r>
            <a:r>
              <a:rPr lang="ru-RU" sz="1400" b="1" dirty="0">
                <a:solidFill>
                  <a:srgbClr val="0070C0"/>
                </a:solidFill>
                <a:latin typeface="Montserrat" panose="00000500000000000000" pitchFamily="2" charset="-52"/>
              </a:rPr>
              <a:t> </a:t>
            </a:r>
            <a:r>
              <a:rPr lang="ru-RU" sz="1200" dirty="0" smtClean="0">
                <a:latin typeface="Montserrat" panose="00000500000000000000" pitchFamily="2" charset="-52"/>
              </a:rPr>
              <a:t>педагогов и специалистов обучены на курсах повышения квалификации</a:t>
            </a:r>
            <a:endParaRPr lang="ru-RU" sz="1200" dirty="0">
              <a:latin typeface="Montserrat" panose="00000500000000000000" pitchFamily="2" charset="-5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824506" y="4241694"/>
            <a:ext cx="28846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atin typeface="Montserrat" panose="00000500000000000000" pitchFamily="2" charset="-52"/>
              </a:rPr>
              <a:t>в</a:t>
            </a:r>
            <a:r>
              <a:rPr lang="ru-RU" sz="1200" dirty="0" smtClean="0">
                <a:latin typeface="Montserrat" panose="00000500000000000000" pitchFamily="2" charset="-52"/>
              </a:rPr>
              <a:t> </a:t>
            </a:r>
            <a:r>
              <a:rPr lang="ru-RU" sz="1400" b="1" dirty="0" smtClean="0">
                <a:solidFill>
                  <a:srgbClr val="0070C0"/>
                </a:solidFill>
                <a:latin typeface="Montserrat" panose="00000500000000000000" pitchFamily="2" charset="-52"/>
              </a:rPr>
              <a:t>8</a:t>
            </a:r>
            <a:r>
              <a:rPr lang="ru-RU" sz="1600" b="1" dirty="0" smtClean="0">
                <a:solidFill>
                  <a:srgbClr val="FF0000"/>
                </a:solidFill>
                <a:latin typeface="Montserrat" panose="00000500000000000000" pitchFamily="2" charset="-52"/>
              </a:rPr>
              <a:t> </a:t>
            </a:r>
            <a:r>
              <a:rPr lang="ru-RU" sz="1200" dirty="0" smtClean="0">
                <a:latin typeface="Montserrat" panose="00000500000000000000" pitchFamily="2" charset="-52"/>
              </a:rPr>
              <a:t>коррекционных школах</a:t>
            </a:r>
          </a:p>
          <a:p>
            <a:r>
              <a:rPr lang="ru-RU" sz="1200" dirty="0" smtClean="0">
                <a:latin typeface="Montserrat" panose="00000500000000000000" pitchFamily="2" charset="-52"/>
              </a:rPr>
              <a:t>обновлены учебные кабинеты </a:t>
            </a:r>
          </a:p>
          <a:p>
            <a:r>
              <a:rPr lang="ru-RU" sz="1200" dirty="0" smtClean="0">
                <a:latin typeface="Montserrat" panose="00000500000000000000" pitchFamily="2" charset="-52"/>
              </a:rPr>
              <a:t>в рамках </a:t>
            </a:r>
            <a:r>
              <a:rPr lang="ru-RU" sz="1200" dirty="0" err="1" smtClean="0">
                <a:latin typeface="Montserrat" panose="00000500000000000000" pitchFamily="2" charset="-52"/>
              </a:rPr>
              <a:t>нац.проекта</a:t>
            </a:r>
            <a:endParaRPr lang="ru-RU" sz="1200" dirty="0">
              <a:latin typeface="Montserrat" panose="00000500000000000000" pitchFamily="2" charset="-52"/>
            </a:endParaRPr>
          </a:p>
        </p:txBody>
      </p:sp>
      <p:pic>
        <p:nvPicPr>
          <p:cNvPr id="1026" name="Picture 2" descr="https://avatars.mds.yandex.net/i?id=7363012c788f58086cdba28b842a965fc76151bb-10876343-images-thumbs&amp;n=13"/>
          <p:cNvPicPr>
            <a:picLocks noChangeAspect="1" noChangeArrowheads="1"/>
          </p:cNvPicPr>
          <p:nvPr/>
        </p:nvPicPr>
        <p:blipFill>
          <a:blip r:embed="rId14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30" y="4274179"/>
            <a:ext cx="496412" cy="496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www.flfamily.org/wp-content/uploads/Free-Speech-1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0140" y="4305931"/>
            <a:ext cx="678149" cy="568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705530" y="3295029"/>
            <a:ext cx="476655" cy="47665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580641" y="2230947"/>
            <a:ext cx="561528" cy="549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079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Региональные центры сопровождения детей с ОВЗ и инвалидностью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МИНИСТЕРСТВО ОБРАЗОВАНИЯ И НАУКИ</a:t>
            </a:r>
            <a:br>
              <a:rPr lang="ru-RU" dirty="0"/>
            </a:br>
            <a:r>
              <a:rPr lang="ru-RU" dirty="0"/>
              <a:t>ПЕРМСКОГО </a:t>
            </a:r>
            <a:r>
              <a:rPr lang="ru-RU" dirty="0" smtClean="0"/>
              <a:t>КРАЯ</a:t>
            </a:r>
            <a:endParaRPr lang="ru-RU" dirty="0"/>
          </a:p>
        </p:txBody>
      </p:sp>
      <p:pic>
        <p:nvPicPr>
          <p:cNvPr id="6" name="Picture 6" descr="https://mind-flows.com/wp-content/uploads/2022/02/flow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730" y="4228150"/>
            <a:ext cx="1742835" cy="1337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2" descr="http://dc56-1.ru/files/image/dopobr_kartinka_say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4666" y="4239728"/>
            <a:ext cx="1533538" cy="1445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Логотип центра «Росток»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4522">
            <a:off x="7329054" y="4606293"/>
            <a:ext cx="754794" cy="522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www.admrmr.ru/storage/sdsh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3195" y="4109726"/>
            <a:ext cx="1929147" cy="1498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s://xn--213-5cd3cgu2f.xn--p1ai/images/cdo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03" b="3340"/>
          <a:stretch/>
        </p:blipFill>
        <p:spPr bwMode="auto">
          <a:xfrm>
            <a:off x="4559273" y="4995653"/>
            <a:ext cx="961585" cy="570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615631" y="912078"/>
            <a:ext cx="2297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>
                <a:solidFill>
                  <a:srgbClr val="0070C0"/>
                </a:solidFill>
                <a:latin typeface="Montserrat" panose="00000500000000000000" pitchFamily="2" charset="-52"/>
              </a:rPr>
              <a:t>8</a:t>
            </a:r>
            <a:r>
              <a:rPr lang="ru-RU" sz="1000" b="1" dirty="0" smtClean="0">
                <a:solidFill>
                  <a:srgbClr val="0070C0"/>
                </a:solidFill>
                <a:latin typeface="Montserrat" panose="00000500000000000000" pitchFamily="2" charset="-52"/>
              </a:rPr>
              <a:t> </a:t>
            </a:r>
            <a:r>
              <a:rPr lang="ru-RU" sz="1000" b="1" dirty="0">
                <a:solidFill>
                  <a:srgbClr val="0070C0"/>
                </a:solidFill>
                <a:latin typeface="Montserrat" panose="00000500000000000000" pitchFamily="2" charset="-52"/>
              </a:rPr>
              <a:t>Центров по поддержке образования лиц с ОВЗ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15283" y="3631444"/>
            <a:ext cx="21037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solidFill>
                  <a:srgbClr val="0070C0"/>
                </a:solidFill>
                <a:latin typeface="Montserrat" panose="00000500000000000000" pitchFamily="2" charset="-52"/>
              </a:rPr>
              <a:t>Центр по </a:t>
            </a:r>
            <a:r>
              <a:rPr lang="ru-RU" sz="1000" b="1" dirty="0" smtClean="0">
                <a:solidFill>
                  <a:srgbClr val="0070C0"/>
                </a:solidFill>
                <a:latin typeface="Montserrat" panose="00000500000000000000" pitchFamily="2" charset="-52"/>
              </a:rPr>
              <a:t>поддержке</a:t>
            </a:r>
            <a:br>
              <a:rPr lang="ru-RU" sz="1000" b="1" dirty="0" smtClean="0">
                <a:solidFill>
                  <a:srgbClr val="0070C0"/>
                </a:solidFill>
                <a:latin typeface="Montserrat" panose="00000500000000000000" pitchFamily="2" charset="-52"/>
              </a:rPr>
            </a:br>
            <a:r>
              <a:rPr lang="ru-RU" sz="1000" b="1" dirty="0" smtClean="0">
                <a:solidFill>
                  <a:srgbClr val="0070C0"/>
                </a:solidFill>
                <a:latin typeface="Montserrat" panose="00000500000000000000" pitchFamily="2" charset="-52"/>
              </a:rPr>
              <a:t> детей с </a:t>
            </a:r>
            <a:r>
              <a:rPr lang="ru-RU" sz="1000" b="1" dirty="0">
                <a:solidFill>
                  <a:srgbClr val="0070C0"/>
                </a:solidFill>
                <a:latin typeface="Montserrat" panose="00000500000000000000" pitchFamily="2" charset="-52"/>
              </a:rPr>
              <a:t>РАС</a:t>
            </a:r>
          </a:p>
        </p:txBody>
      </p:sp>
      <p:pic>
        <p:nvPicPr>
          <p:cNvPr id="15" name="Picture 4" descr="http://du-center.ru/images/ru_upload/27e175c825c9efec75ae4c334ea3f735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526" y="1369670"/>
            <a:ext cx="1787252" cy="1673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3541431" y="3635611"/>
            <a:ext cx="23609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solidFill>
                  <a:srgbClr val="0070C0"/>
                </a:solidFill>
                <a:latin typeface="Montserrat" panose="00000500000000000000" pitchFamily="2" charset="-52"/>
              </a:rPr>
              <a:t>Центр </a:t>
            </a:r>
            <a:r>
              <a:rPr lang="ru-RU" sz="1000" b="1" dirty="0" smtClean="0">
                <a:solidFill>
                  <a:srgbClr val="0070C0"/>
                </a:solidFill>
                <a:latin typeface="Montserrat" panose="00000500000000000000" pitchFamily="2" charset="-52"/>
              </a:rPr>
              <a:t>дистанционного образования детей-инвалидов</a:t>
            </a:r>
            <a:endParaRPr lang="ru-RU" sz="1000" b="1" dirty="0">
              <a:solidFill>
                <a:srgbClr val="0070C0"/>
              </a:solidFill>
              <a:latin typeface="Montserrat" panose="00000500000000000000" pitchFamily="2" charset="-52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511272" y="3634538"/>
            <a:ext cx="250118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solidFill>
                  <a:srgbClr val="0070C0"/>
                </a:solidFill>
                <a:latin typeface="Montserrat" panose="00000500000000000000" pitchFamily="2" charset="-52"/>
              </a:rPr>
              <a:t>Координационный центр организационно-методического сопровождения </a:t>
            </a:r>
            <a:r>
              <a:rPr lang="ru-RU" sz="1000" b="1" dirty="0" smtClean="0">
                <a:solidFill>
                  <a:srgbClr val="0070C0"/>
                </a:solidFill>
                <a:latin typeface="Montserrat" panose="00000500000000000000" pitchFamily="2" charset="-52"/>
              </a:rPr>
              <a:t>работы </a:t>
            </a:r>
            <a:r>
              <a:rPr lang="ru-RU" sz="1000" b="1" dirty="0">
                <a:solidFill>
                  <a:srgbClr val="0070C0"/>
                </a:solidFill>
                <a:latin typeface="Montserrat" panose="00000500000000000000" pitchFamily="2" charset="-52"/>
              </a:rPr>
              <a:t>с детьми с </a:t>
            </a:r>
            <a:r>
              <a:rPr lang="ru-RU" sz="1000" b="1" dirty="0" smtClean="0">
                <a:solidFill>
                  <a:srgbClr val="0070C0"/>
                </a:solidFill>
                <a:latin typeface="Montserrat" panose="00000500000000000000" pitchFamily="2" charset="-52"/>
              </a:rPr>
              <a:t>ОВЗ</a:t>
            </a:r>
            <a:endParaRPr lang="ru-RU" sz="1000" b="1" dirty="0">
              <a:solidFill>
                <a:srgbClr val="0070C0"/>
              </a:solidFill>
              <a:latin typeface="Montserrat" panose="00000500000000000000" pitchFamily="2" charset="-52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-42968" y="950322"/>
            <a:ext cx="35351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 smtClean="0">
                <a:solidFill>
                  <a:srgbClr val="0070C0"/>
                </a:solidFill>
                <a:latin typeface="Montserrat" panose="00000500000000000000" pitchFamily="2" charset="-52"/>
              </a:rPr>
              <a:t>Психолого-медико-</a:t>
            </a:r>
          </a:p>
          <a:p>
            <a:pPr algn="ctr"/>
            <a:r>
              <a:rPr lang="ru-RU" sz="1000" b="1" dirty="0" smtClean="0">
                <a:solidFill>
                  <a:srgbClr val="0070C0"/>
                </a:solidFill>
                <a:latin typeface="Montserrat" panose="00000500000000000000" pitchFamily="2" charset="-52"/>
              </a:rPr>
              <a:t>педагогические комиссии</a:t>
            </a:r>
            <a:endParaRPr lang="ru-RU" sz="1000" b="1" dirty="0">
              <a:solidFill>
                <a:srgbClr val="0070C0"/>
              </a:solidFill>
              <a:latin typeface="Montserrat" panose="00000500000000000000" pitchFamily="2" charset="-5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020514" y="1730900"/>
            <a:ext cx="15912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1</a:t>
            </a:r>
            <a:r>
              <a:rPr lang="ru-RU" sz="1400" dirty="0" smtClean="0"/>
              <a:t> -центральная </a:t>
            </a:r>
            <a:endParaRPr lang="ru-RU" sz="1400" dirty="0"/>
          </a:p>
        </p:txBody>
      </p:sp>
      <p:sp>
        <p:nvSpPr>
          <p:cNvPr id="27" name="TextBox 26"/>
          <p:cNvSpPr txBox="1"/>
          <p:nvPr/>
        </p:nvSpPr>
        <p:spPr>
          <a:xfrm>
            <a:off x="758281" y="2357858"/>
            <a:ext cx="18177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38</a:t>
            </a:r>
            <a:r>
              <a:rPr lang="ru-RU" sz="1400" dirty="0" smtClean="0">
                <a:solidFill>
                  <a:srgbClr val="FF0000"/>
                </a:solidFill>
              </a:rPr>
              <a:t> </a:t>
            </a:r>
            <a:r>
              <a:rPr lang="ru-RU" sz="1400" dirty="0" smtClean="0"/>
              <a:t>-территориальных</a:t>
            </a:r>
            <a:endParaRPr lang="ru-RU" sz="14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9332322" y="3656171"/>
            <a:ext cx="269782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 smtClean="0">
                <a:solidFill>
                  <a:srgbClr val="0070C0"/>
                </a:solidFill>
                <a:latin typeface="Montserrat" panose="00000500000000000000" pitchFamily="2" charset="-52"/>
              </a:rPr>
              <a:t>Базовые центры поддержки инклюзивного профессионального образования</a:t>
            </a:r>
            <a:endParaRPr lang="ru-RU" sz="1000" b="1" dirty="0">
              <a:solidFill>
                <a:srgbClr val="0070C0"/>
              </a:solidFill>
              <a:latin typeface="Montserrat" panose="00000500000000000000" pitchFamily="2" charset="-52"/>
            </a:endParaRPr>
          </a:p>
        </p:txBody>
      </p:sp>
      <p:pic>
        <p:nvPicPr>
          <p:cNvPr id="30" name="Picture 2" descr="https://xn----gtbcflhfcayeg6b.xn--p1ai/wp-content/uploads/2021/08/onix_logo-2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7724" y="4210169"/>
            <a:ext cx="2073501" cy="479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" descr="ЛПК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1059" y="5064864"/>
            <a:ext cx="694038" cy="628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10322615" y="5098504"/>
            <a:ext cx="160137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err="1" smtClean="0">
                <a:latin typeface="Montserrat" panose="00000500000000000000" pitchFamily="2" charset="-52"/>
              </a:rPr>
              <a:t>Лысьвенский</a:t>
            </a:r>
            <a:r>
              <a:rPr lang="ru-RU" sz="1000" dirty="0" smtClean="0">
                <a:latin typeface="Montserrat" panose="00000500000000000000" pitchFamily="2" charset="-52"/>
              </a:rPr>
              <a:t> политехнический колледж</a:t>
            </a:r>
            <a:endParaRPr lang="ru-RU" sz="1000" dirty="0">
              <a:latin typeface="Montserrat" panose="00000500000000000000" pitchFamily="2" charset="-52"/>
            </a:endParaRPr>
          </a:p>
        </p:txBody>
      </p:sp>
      <p:pic>
        <p:nvPicPr>
          <p:cNvPr id="56" name="Picture 2" descr="https://mdou227.edu.yar.ru/sluzhba_ranney_pomoshchi/sluzhba_ranney_pomoshchi.png"/>
          <p:cNvPicPr>
            <a:picLocks noGrp="1" noChangeAspect="1" noChangeArrowheads="1"/>
          </p:cNvPicPr>
          <p:nvPr>
            <p:ph sz="quarter" idx="12"/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274" y="1287848"/>
            <a:ext cx="1244208" cy="991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Прямоугольник 56"/>
          <p:cNvSpPr/>
          <p:nvPr/>
        </p:nvSpPr>
        <p:spPr>
          <a:xfrm>
            <a:off x="3215868" y="894702"/>
            <a:ext cx="285213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 smtClean="0">
                <a:solidFill>
                  <a:srgbClr val="0070C0"/>
                </a:solidFill>
                <a:latin typeface="Montserrat" panose="00000500000000000000" pitchFamily="2" charset="-52"/>
              </a:rPr>
              <a:t>Службы ранней помощи, </a:t>
            </a:r>
            <a:r>
              <a:rPr lang="ru-RU" sz="1000" b="1" dirty="0" err="1" smtClean="0">
                <a:solidFill>
                  <a:srgbClr val="0070C0"/>
                </a:solidFill>
                <a:latin typeface="Montserrat" panose="00000500000000000000" pitchFamily="2" charset="-52"/>
              </a:rPr>
              <a:t>лекотеки</a:t>
            </a:r>
            <a:r>
              <a:rPr lang="ru-RU" sz="1000" b="1" dirty="0" smtClean="0">
                <a:solidFill>
                  <a:srgbClr val="0070C0"/>
                </a:solidFill>
                <a:latin typeface="Montserrat" panose="00000500000000000000" pitchFamily="2" charset="-52"/>
              </a:rPr>
              <a:t>, центры игровой поддержки</a:t>
            </a:r>
            <a:endParaRPr lang="ru-RU" sz="1000" b="1" dirty="0">
              <a:solidFill>
                <a:srgbClr val="0070C0"/>
              </a:solidFill>
              <a:latin typeface="Montserrat" panose="00000500000000000000" pitchFamily="2" charset="-52"/>
            </a:endParaRPr>
          </a:p>
        </p:txBody>
      </p:sp>
      <p:pic>
        <p:nvPicPr>
          <p:cNvPr id="59" name="Рисунок 5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2781" y="1324975"/>
            <a:ext cx="1076884" cy="865259"/>
          </a:xfrm>
          <a:prstGeom prst="rect">
            <a:avLst/>
          </a:prstGeom>
        </p:spPr>
      </p:pic>
      <p:pic>
        <p:nvPicPr>
          <p:cNvPr id="60" name="Рисунок 5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0222" y="2279145"/>
            <a:ext cx="1391645" cy="655223"/>
          </a:xfrm>
          <a:prstGeom prst="rect">
            <a:avLst/>
          </a:prstGeom>
        </p:spPr>
      </p:pic>
      <p:sp>
        <p:nvSpPr>
          <p:cNvPr id="61" name="Прямоугольник 60"/>
          <p:cNvSpPr/>
          <p:nvPr/>
        </p:nvSpPr>
        <p:spPr>
          <a:xfrm>
            <a:off x="6843976" y="1457736"/>
            <a:ext cx="1937409" cy="132851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2" name="Рисунок 6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867925" y="1712343"/>
            <a:ext cx="1889509" cy="728233"/>
          </a:xfrm>
          <a:prstGeom prst="rect">
            <a:avLst/>
          </a:prstGeom>
        </p:spPr>
      </p:pic>
      <p:pic>
        <p:nvPicPr>
          <p:cNvPr id="63" name="Picture 2" descr="C:\Users\я\Desktop\logo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8572" y="1331194"/>
            <a:ext cx="596762" cy="4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TextBox 63"/>
          <p:cNvSpPr txBox="1"/>
          <p:nvPr/>
        </p:nvSpPr>
        <p:spPr>
          <a:xfrm>
            <a:off x="285453" y="5651719"/>
            <a:ext cx="26610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latin typeface="Montserrat" panose="00000500000000000000" pitchFamily="2" charset="-52"/>
              </a:rPr>
              <a:t>Краевой центр психолого-педагогической, медицинской </a:t>
            </a:r>
          </a:p>
          <a:p>
            <a:pPr algn="ctr"/>
            <a:r>
              <a:rPr lang="ru-RU" sz="1000" b="1" dirty="0" smtClean="0">
                <a:latin typeface="Montserrat" panose="00000500000000000000" pitchFamily="2" charset="-52"/>
              </a:rPr>
              <a:t>и социальной помощи</a:t>
            </a:r>
          </a:p>
          <a:p>
            <a:pPr algn="ctr"/>
            <a:r>
              <a:rPr lang="ru-RU" sz="1000" b="1" dirty="0" smtClean="0">
                <a:latin typeface="Montserrat" panose="00000500000000000000" pitchFamily="2" charset="-52"/>
              </a:rPr>
              <a:t> (г. Пермь, ул. Казахская, 71)</a:t>
            </a:r>
            <a:endParaRPr lang="ru-RU" sz="1000" b="1" dirty="0">
              <a:latin typeface="Montserrat" panose="00000500000000000000" pitchFamily="2" charset="-52"/>
            </a:endParaRPr>
          </a:p>
        </p:txBody>
      </p:sp>
      <p:pic>
        <p:nvPicPr>
          <p:cNvPr id="65" name="Рисунок 64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5827" y="1413886"/>
            <a:ext cx="905605" cy="896958"/>
          </a:xfrm>
          <a:prstGeom prst="rect">
            <a:avLst/>
          </a:prstGeom>
        </p:spPr>
      </p:pic>
      <p:pic>
        <p:nvPicPr>
          <p:cNvPr id="66" name="Рисунок 65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4839" y="1838973"/>
            <a:ext cx="853928" cy="905100"/>
          </a:xfrm>
          <a:prstGeom prst="rect">
            <a:avLst/>
          </a:prstGeom>
        </p:spPr>
      </p:pic>
      <p:sp>
        <p:nvSpPr>
          <p:cNvPr id="67" name="TextBox 66"/>
          <p:cNvSpPr txBox="1"/>
          <p:nvPr/>
        </p:nvSpPr>
        <p:spPr>
          <a:xfrm>
            <a:off x="9320437" y="888420"/>
            <a:ext cx="26880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solidFill>
                  <a:srgbClr val="0070C0"/>
                </a:solidFill>
                <a:latin typeface="Montserrat" panose="00000500000000000000" pitchFamily="2" charset="-52"/>
              </a:rPr>
              <a:t>В 2024г. открытие центра поддержке инклюзивного образования  </a:t>
            </a:r>
            <a:endParaRPr lang="ru-RU" sz="1000" b="1" dirty="0">
              <a:solidFill>
                <a:srgbClr val="0070C0"/>
              </a:solidFill>
              <a:latin typeface="Montserrat" panose="00000500000000000000" pitchFamily="2" charset="-52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2988916" y="866660"/>
            <a:ext cx="0" cy="552441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6200610" y="848452"/>
            <a:ext cx="17102" cy="554262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H="1">
            <a:off x="9310687" y="862463"/>
            <a:ext cx="9750" cy="552860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335360" y="3493893"/>
            <a:ext cx="11603721" cy="3891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9272079" y="2840056"/>
            <a:ext cx="27364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latin typeface="Montserrat" panose="00000500000000000000" pitchFamily="2" charset="-52"/>
              </a:rPr>
              <a:t>Пермский государственный гуманитарно-педагогический университет (г. Пермь, </a:t>
            </a:r>
            <a:br>
              <a:rPr lang="ru-RU" sz="1000" b="1" dirty="0" smtClean="0">
                <a:latin typeface="Montserrat" panose="00000500000000000000" pitchFamily="2" charset="-52"/>
              </a:rPr>
            </a:br>
            <a:r>
              <a:rPr lang="ru-RU" sz="1000" b="1" dirty="0" smtClean="0">
                <a:latin typeface="Montserrat" panose="00000500000000000000" pitchFamily="2" charset="-52"/>
              </a:rPr>
              <a:t>ул. Пермская, 65)</a:t>
            </a:r>
            <a:endParaRPr lang="ru-RU" sz="1000" b="1" dirty="0">
              <a:latin typeface="Montserrat" panose="00000500000000000000" pitchFamily="2" charset="-5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511272" y="2931802"/>
            <a:ext cx="266107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>
                <a:latin typeface="Montserrat" panose="00000500000000000000" pitchFamily="2" charset="-52"/>
              </a:rPr>
              <a:t>в</a:t>
            </a:r>
            <a:r>
              <a:rPr lang="ru-RU" sz="1000" b="1" dirty="0" smtClean="0">
                <a:latin typeface="Montserrat" panose="00000500000000000000" pitchFamily="2" charset="-52"/>
              </a:rPr>
              <a:t> коррекционных школах:</a:t>
            </a:r>
          </a:p>
          <a:p>
            <a:pPr algn="ctr"/>
            <a:r>
              <a:rPr lang="ru-RU" sz="1000" b="1" dirty="0" smtClean="0">
                <a:latin typeface="Montserrat" panose="00000500000000000000" pitchFamily="2" charset="-52"/>
              </a:rPr>
              <a:t>г</a:t>
            </a:r>
            <a:r>
              <a:rPr lang="ru-RU" sz="1000" b="1" dirty="0">
                <a:latin typeface="Montserrat" panose="00000500000000000000" pitchFamily="2" charset="-52"/>
              </a:rPr>
              <a:t>. Пермь, г. Лысьва, </a:t>
            </a:r>
            <a:r>
              <a:rPr lang="ru-RU" sz="1000" b="1" dirty="0" smtClean="0">
                <a:latin typeface="Montserrat" panose="00000500000000000000" pitchFamily="2" charset="-52"/>
              </a:rPr>
              <a:t>г</a:t>
            </a:r>
            <a:r>
              <a:rPr lang="ru-RU" sz="1000" b="1" dirty="0">
                <a:latin typeface="Montserrat" panose="00000500000000000000" pitchFamily="2" charset="-52"/>
              </a:rPr>
              <a:t>. Оса</a:t>
            </a:r>
            <a:r>
              <a:rPr lang="ru-RU" sz="1000" b="1" dirty="0" smtClean="0">
                <a:latin typeface="Montserrat" panose="00000500000000000000" pitchFamily="2" charset="-52"/>
              </a:rPr>
              <a:t>,</a:t>
            </a:r>
          </a:p>
          <a:p>
            <a:pPr algn="ctr"/>
            <a:r>
              <a:rPr lang="ru-RU" sz="1000" b="1" dirty="0" smtClean="0">
                <a:latin typeface="Montserrat" panose="00000500000000000000" pitchFamily="2" charset="-52"/>
              </a:rPr>
              <a:t>г</a:t>
            </a:r>
            <a:r>
              <a:rPr lang="ru-RU" sz="1000" b="1" dirty="0">
                <a:latin typeface="Montserrat" panose="00000500000000000000" pitchFamily="2" charset="-52"/>
              </a:rPr>
              <a:t>. </a:t>
            </a:r>
            <a:r>
              <a:rPr lang="ru-RU" sz="1000" b="1" dirty="0" smtClean="0">
                <a:latin typeface="Montserrat" panose="00000500000000000000" pitchFamily="2" charset="-52"/>
              </a:rPr>
              <a:t>Березники, г </a:t>
            </a:r>
            <a:r>
              <a:rPr lang="ru-RU" sz="1000" b="1" dirty="0" err="1" smtClean="0">
                <a:latin typeface="Montserrat" panose="00000500000000000000" pitchFamily="2" charset="-52"/>
              </a:rPr>
              <a:t>Кизел</a:t>
            </a:r>
            <a:r>
              <a:rPr lang="ru-RU" sz="1000" b="1" dirty="0" smtClean="0">
                <a:latin typeface="Montserrat" panose="00000500000000000000" pitchFamily="2" charset="-52"/>
              </a:rPr>
              <a:t> </a:t>
            </a:r>
            <a:endParaRPr lang="ru-RU" sz="1000" b="1" dirty="0">
              <a:latin typeface="Montserrat" panose="00000500000000000000" pitchFamily="2" charset="-5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260613" y="5709579"/>
            <a:ext cx="266107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latin typeface="Montserrat" panose="00000500000000000000" pitchFamily="2" charset="-52"/>
              </a:rPr>
              <a:t>Общеобразовательная</a:t>
            </a:r>
          </a:p>
          <a:p>
            <a:pPr algn="ctr"/>
            <a:r>
              <a:rPr lang="ru-RU" sz="1000" b="1" dirty="0" smtClean="0">
                <a:latin typeface="Montserrat" panose="00000500000000000000" pitchFamily="2" charset="-52"/>
              </a:rPr>
              <a:t> школа-интернат</a:t>
            </a:r>
          </a:p>
          <a:p>
            <a:pPr algn="ctr"/>
            <a:r>
              <a:rPr lang="ru-RU" sz="1000" b="1" dirty="0" smtClean="0">
                <a:latin typeface="Montserrat" panose="00000500000000000000" pitchFamily="2" charset="-52"/>
              </a:rPr>
              <a:t> (г. Пермь, ул. Казахская, 71)</a:t>
            </a:r>
            <a:endParaRPr lang="ru-RU" sz="1000" b="1" dirty="0">
              <a:latin typeface="Montserrat" panose="00000500000000000000" pitchFamily="2" charset="-5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360899" y="5730783"/>
            <a:ext cx="266107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latin typeface="Montserrat" panose="00000500000000000000" pitchFamily="2" charset="-52"/>
              </a:rPr>
              <a:t>Краевой центр художественного образования «Росток»</a:t>
            </a:r>
          </a:p>
          <a:p>
            <a:pPr algn="ctr"/>
            <a:r>
              <a:rPr lang="ru-RU" sz="1000" b="1" dirty="0" smtClean="0">
                <a:latin typeface="Montserrat" panose="00000500000000000000" pitchFamily="2" charset="-52"/>
              </a:rPr>
              <a:t> (г. Пермь, ул. Петропавловская, 65)</a:t>
            </a:r>
            <a:endParaRPr lang="ru-RU" sz="1000" b="1" dirty="0">
              <a:latin typeface="Montserrat" panose="00000500000000000000" pitchFamily="2" charset="-5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3221536" y="3022464"/>
            <a:ext cx="26610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latin typeface="Montserrat" panose="00000500000000000000" pitchFamily="2" charset="-52"/>
              </a:rPr>
              <a:t>в детских садах</a:t>
            </a:r>
            <a:endParaRPr lang="ru-RU" sz="1000" b="1" dirty="0">
              <a:latin typeface="Montserrat" panose="00000500000000000000" pitchFamily="2" charset="-5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314342" y="3032821"/>
            <a:ext cx="26610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>
                <a:latin typeface="Montserrat" panose="00000500000000000000" pitchFamily="2" charset="-52"/>
              </a:rPr>
              <a:t>в</a:t>
            </a:r>
            <a:r>
              <a:rPr lang="ru-RU" sz="1000" b="1" dirty="0" smtClean="0">
                <a:latin typeface="Montserrat" panose="00000500000000000000" pitchFamily="2" charset="-52"/>
              </a:rPr>
              <a:t> 38 территориях </a:t>
            </a:r>
          </a:p>
          <a:p>
            <a:pPr algn="ctr"/>
            <a:r>
              <a:rPr lang="ru-RU" sz="1000" b="1" dirty="0" smtClean="0">
                <a:latin typeface="Montserrat" panose="00000500000000000000" pitchFamily="2" charset="-52"/>
              </a:rPr>
              <a:t>Пермского края</a:t>
            </a:r>
            <a:endParaRPr lang="ru-RU" sz="1000" b="1" dirty="0">
              <a:latin typeface="Montserrat" panose="00000500000000000000" pitchFamily="2" charset="-5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9320437" y="4737586"/>
            <a:ext cx="26610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>
                <a:latin typeface="Montserrat" panose="00000500000000000000" pitchFamily="2" charset="-52"/>
              </a:rPr>
              <a:t>г</a:t>
            </a:r>
            <a:r>
              <a:rPr lang="ru-RU" sz="1000" b="1" dirty="0" smtClean="0">
                <a:latin typeface="Montserrat" panose="00000500000000000000" pitchFamily="2" charset="-52"/>
              </a:rPr>
              <a:t>. Пермь, ул. Пушкина, 107</a:t>
            </a:r>
          </a:p>
          <a:p>
            <a:pPr algn="ctr"/>
            <a:endParaRPr lang="ru-RU" sz="1000" b="1" dirty="0">
              <a:latin typeface="Montserrat" panose="00000500000000000000" pitchFamily="2" charset="-5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9310687" y="5714620"/>
            <a:ext cx="26610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>
                <a:latin typeface="Montserrat" panose="00000500000000000000" pitchFamily="2" charset="-52"/>
              </a:rPr>
              <a:t>г</a:t>
            </a:r>
            <a:r>
              <a:rPr lang="ru-RU" sz="1000" b="1" dirty="0" smtClean="0">
                <a:latin typeface="Montserrat" panose="00000500000000000000" pitchFamily="2" charset="-52"/>
              </a:rPr>
              <a:t>. Лысьва, ул. Мира, 45</a:t>
            </a:r>
          </a:p>
          <a:p>
            <a:pPr algn="ctr"/>
            <a:endParaRPr lang="ru-RU" sz="1000" b="1" dirty="0">
              <a:latin typeface="Montserrat" panose="000005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5897348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МИНИСТЕРСТВО ОБРАЗОВАНИЯ И НАУКИ ПЕРМСКОГО КРАЯ</a:t>
            </a:r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1"/>
          </p:nvPr>
        </p:nvSpPr>
        <p:spPr/>
        <p:txBody>
          <a:bodyPr>
            <a:noAutofit/>
          </a:bodyPr>
          <a:lstStyle/>
          <a:p>
            <a:r>
              <a:rPr lang="ru-RU" sz="1800" dirty="0" smtClean="0">
                <a:solidFill>
                  <a:srgbClr val="0070C0"/>
                </a:solidFill>
                <a:ea typeface="Arial"/>
                <a:cs typeface="Arial" panose="020B0604020202020204" pitchFamily="34" charset="0"/>
              </a:rPr>
              <a:t>Федеральный проект «Современная школа» национального проекта «Образование» («</a:t>
            </a:r>
            <a:r>
              <a:rPr lang="ru-RU" sz="1800" dirty="0" err="1" smtClean="0">
                <a:solidFill>
                  <a:srgbClr val="0070C0"/>
                </a:solidFill>
                <a:ea typeface="Arial"/>
                <a:cs typeface="Arial" panose="020B0604020202020204" pitchFamily="34" charset="0"/>
              </a:rPr>
              <a:t>Доброшкола</a:t>
            </a:r>
            <a:r>
              <a:rPr lang="ru-RU" sz="1800" dirty="0" smtClean="0">
                <a:solidFill>
                  <a:srgbClr val="0070C0"/>
                </a:solidFill>
                <a:ea typeface="Arial"/>
                <a:cs typeface="Arial" panose="020B0604020202020204" pitchFamily="34" charset="0"/>
              </a:rPr>
              <a:t>»)</a:t>
            </a:r>
            <a:endParaRPr lang="ru-RU" sz="1800" dirty="0">
              <a:solidFill>
                <a:srgbClr val="0070C0"/>
              </a:solidFill>
              <a:ea typeface="Arial"/>
              <a:cs typeface="Arial" panose="020B0604020202020204" pitchFamily="34" charset="0"/>
            </a:endParaRPr>
          </a:p>
        </p:txBody>
      </p:sp>
      <p:sp>
        <p:nvSpPr>
          <p:cNvPr id="6148" name="Номер слайда 8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188713" y="1311834"/>
            <a:ext cx="2523509" cy="1416598"/>
          </a:xfrm>
          <a:noFill/>
        </p:spPr>
        <p:txBody>
          <a:bodyPr anchor="t"/>
          <a:lstStyle>
            <a:lvl1pPr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050" b="1" dirty="0">
                <a:solidFill>
                  <a:srgbClr val="C00000"/>
                </a:solidFill>
                <a:latin typeface="Montserrat" panose="00000500000000000000" pitchFamily="2" charset="-52"/>
              </a:rPr>
              <a:t>Субсидии Министерства просвещения РФ:</a:t>
            </a:r>
            <a:br>
              <a:rPr lang="ru-RU" altLang="ru-RU" sz="1050" b="1" dirty="0">
                <a:solidFill>
                  <a:srgbClr val="C00000"/>
                </a:solidFill>
                <a:latin typeface="Montserrat" panose="00000500000000000000" pitchFamily="2" charset="-52"/>
              </a:rPr>
            </a:br>
            <a:r>
              <a:rPr lang="ru-RU" altLang="ru-RU" sz="1200" dirty="0">
                <a:latin typeface="Montserrat" panose="00000500000000000000" pitchFamily="2" charset="-52"/>
              </a:rPr>
              <a:t>2020 г. – </a:t>
            </a:r>
            <a:r>
              <a:rPr lang="ru-RU" altLang="ru-RU" sz="1200" b="1" dirty="0">
                <a:solidFill>
                  <a:srgbClr val="C00000"/>
                </a:solidFill>
                <a:latin typeface="Montserrat" panose="00000500000000000000" pitchFamily="2" charset="-52"/>
              </a:rPr>
              <a:t>2</a:t>
            </a:r>
            <a:r>
              <a:rPr lang="ru-RU" altLang="ru-RU" sz="1200" dirty="0">
                <a:latin typeface="Montserrat" panose="00000500000000000000" pitchFamily="2" charset="-52"/>
              </a:rPr>
              <a:t> школы</a:t>
            </a:r>
          </a:p>
          <a:p>
            <a:pPr algn="l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200" dirty="0">
                <a:latin typeface="Montserrat" panose="00000500000000000000" pitchFamily="2" charset="-52"/>
              </a:rPr>
              <a:t>2021 г. – </a:t>
            </a:r>
            <a:r>
              <a:rPr lang="ru-RU" altLang="ru-RU" sz="1200" dirty="0" smtClean="0">
                <a:latin typeface="Montserrat" panose="00000500000000000000" pitchFamily="2" charset="-52"/>
              </a:rPr>
              <a:t>  </a:t>
            </a:r>
            <a:r>
              <a:rPr lang="ru-RU" altLang="ru-RU" sz="1200" b="1" dirty="0" smtClean="0">
                <a:solidFill>
                  <a:srgbClr val="C00000"/>
                </a:solidFill>
                <a:latin typeface="Montserrat" panose="00000500000000000000" pitchFamily="2" charset="-52"/>
              </a:rPr>
              <a:t>1</a:t>
            </a:r>
            <a:r>
              <a:rPr lang="ru-RU" altLang="ru-RU" sz="1200" dirty="0" smtClean="0">
                <a:latin typeface="Montserrat" panose="00000500000000000000" pitchFamily="2" charset="-52"/>
              </a:rPr>
              <a:t> </a:t>
            </a:r>
            <a:r>
              <a:rPr lang="ru-RU" altLang="ru-RU" sz="1200" dirty="0">
                <a:latin typeface="Montserrat" panose="00000500000000000000" pitchFamily="2" charset="-52"/>
              </a:rPr>
              <a:t>школа</a:t>
            </a:r>
          </a:p>
          <a:p>
            <a:pPr algn="l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200" dirty="0">
                <a:latin typeface="Montserrat" panose="00000500000000000000" pitchFamily="2" charset="-52"/>
              </a:rPr>
              <a:t>2022 г. – </a:t>
            </a:r>
            <a:r>
              <a:rPr lang="ru-RU" altLang="ru-RU" sz="1200" dirty="0" smtClean="0">
                <a:latin typeface="Montserrat" panose="00000500000000000000" pitchFamily="2" charset="-52"/>
              </a:rPr>
              <a:t> </a:t>
            </a:r>
            <a:r>
              <a:rPr lang="ru-RU" altLang="ru-RU" sz="1200" b="1" dirty="0" smtClean="0">
                <a:solidFill>
                  <a:srgbClr val="C00000"/>
                </a:solidFill>
                <a:latin typeface="Montserrat" panose="00000500000000000000" pitchFamily="2" charset="-52"/>
              </a:rPr>
              <a:t>2</a:t>
            </a:r>
            <a:r>
              <a:rPr lang="ru-RU" altLang="ru-RU" sz="1200" dirty="0" smtClean="0">
                <a:latin typeface="Montserrat" panose="00000500000000000000" pitchFamily="2" charset="-52"/>
              </a:rPr>
              <a:t> </a:t>
            </a:r>
            <a:r>
              <a:rPr lang="ru-RU" altLang="ru-RU" sz="1200" dirty="0">
                <a:latin typeface="Montserrat" panose="00000500000000000000" pitchFamily="2" charset="-52"/>
              </a:rPr>
              <a:t>школы</a:t>
            </a:r>
          </a:p>
          <a:p>
            <a:pPr algn="l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200" dirty="0">
                <a:latin typeface="Montserrat" panose="00000500000000000000" pitchFamily="2" charset="-52"/>
              </a:rPr>
              <a:t>2023 г. – </a:t>
            </a:r>
            <a:r>
              <a:rPr lang="ru-RU" altLang="ru-RU" sz="1200" dirty="0" smtClean="0">
                <a:latin typeface="Montserrat" panose="00000500000000000000" pitchFamily="2" charset="-52"/>
              </a:rPr>
              <a:t> </a:t>
            </a:r>
            <a:r>
              <a:rPr lang="ru-RU" altLang="ru-RU" sz="1200" b="1" dirty="0" smtClean="0">
                <a:solidFill>
                  <a:srgbClr val="C00000"/>
                </a:solidFill>
                <a:latin typeface="Montserrat" panose="00000500000000000000" pitchFamily="2" charset="-52"/>
              </a:rPr>
              <a:t>3</a:t>
            </a:r>
            <a:r>
              <a:rPr lang="ru-RU" altLang="ru-RU" sz="1200" dirty="0" smtClean="0">
                <a:latin typeface="Montserrat" panose="00000500000000000000" pitchFamily="2" charset="-52"/>
              </a:rPr>
              <a:t> </a:t>
            </a:r>
            <a:r>
              <a:rPr lang="ru-RU" altLang="ru-RU" sz="1200" dirty="0">
                <a:latin typeface="Montserrat" panose="00000500000000000000" pitchFamily="2" charset="-52"/>
              </a:rPr>
              <a:t>школы</a:t>
            </a:r>
          </a:p>
          <a:p>
            <a:pPr algn="l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200" dirty="0">
                <a:latin typeface="Montserrat" panose="00000500000000000000" pitchFamily="2" charset="-52"/>
              </a:rPr>
              <a:t>2024 г. –  </a:t>
            </a:r>
            <a:r>
              <a:rPr lang="ru-RU" altLang="ru-RU" sz="1200" b="1" dirty="0" smtClean="0">
                <a:solidFill>
                  <a:srgbClr val="C00000"/>
                </a:solidFill>
                <a:latin typeface="Montserrat" panose="00000500000000000000" pitchFamily="2" charset="-52"/>
              </a:rPr>
              <a:t>9</a:t>
            </a:r>
            <a:r>
              <a:rPr lang="ru-RU" altLang="ru-RU" sz="1200" dirty="0" smtClean="0">
                <a:latin typeface="Montserrat" panose="00000500000000000000" pitchFamily="2" charset="-52"/>
              </a:rPr>
              <a:t> </a:t>
            </a:r>
            <a:r>
              <a:rPr lang="ru-RU" altLang="ru-RU" sz="1200" dirty="0">
                <a:latin typeface="Montserrat" panose="00000500000000000000" pitchFamily="2" charset="-52"/>
              </a:rPr>
              <a:t>школ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35360" y="2741632"/>
            <a:ext cx="1070318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solidFill>
                  <a:srgbClr val="C00000"/>
                </a:solidFill>
                <a:latin typeface="Montserrat" panose="00000500000000000000" pitchFamily="2" charset="-52"/>
              </a:rPr>
              <a:t>Региональные Центры по поддержке образования лиц с ОВЗ</a:t>
            </a:r>
            <a:br>
              <a:rPr lang="ru-RU" sz="1100" b="1" dirty="0">
                <a:solidFill>
                  <a:srgbClr val="C00000"/>
                </a:solidFill>
                <a:latin typeface="Montserrat" panose="00000500000000000000" pitchFamily="2" charset="-52"/>
              </a:rPr>
            </a:br>
            <a:endParaRPr lang="ru-RU" sz="900" b="1" dirty="0">
              <a:solidFill>
                <a:srgbClr val="C00000"/>
              </a:solidFill>
              <a:latin typeface="Montserrat" panose="00000500000000000000" pitchFamily="2" charset="-52"/>
            </a:endParaRPr>
          </a:p>
        </p:txBody>
      </p:sp>
      <p:sp>
        <p:nvSpPr>
          <p:cNvPr id="11266" name="TextBox 11265"/>
          <p:cNvSpPr txBox="1"/>
          <p:nvPr/>
        </p:nvSpPr>
        <p:spPr>
          <a:xfrm>
            <a:off x="5890331" y="3608513"/>
            <a:ext cx="53041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Montserrat" panose="00000500000000000000" pitchFamily="2" charset="-52"/>
              </a:rPr>
              <a:t>Мероприятия:</a:t>
            </a:r>
            <a:endParaRPr lang="ru-RU" sz="1200" b="1" dirty="0">
              <a:latin typeface="Montserrat" panose="00000500000000000000" pitchFamily="2" charset="-52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dirty="0" err="1">
                <a:latin typeface="Montserrat" panose="00000500000000000000" pitchFamily="2" charset="-52"/>
              </a:rPr>
              <a:t>профпробы</a:t>
            </a:r>
            <a:r>
              <a:rPr lang="ru-RU" sz="1200" dirty="0">
                <a:latin typeface="Montserrat" panose="00000500000000000000" pitchFamily="2" charset="-52"/>
              </a:rPr>
              <a:t> на базе школ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dirty="0">
                <a:latin typeface="Montserrat" panose="00000500000000000000" pitchFamily="2" charset="-52"/>
              </a:rPr>
              <a:t>семинары, стажировки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dirty="0">
                <a:latin typeface="Montserrat" panose="00000500000000000000" pitchFamily="2" charset="-52"/>
              </a:rPr>
              <a:t>конференции для педагогов на базе Центров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dirty="0">
                <a:latin typeface="Montserrat" panose="00000500000000000000" pitchFamily="2" charset="-52"/>
              </a:rPr>
              <a:t>участие в научных исследованиях Института коррекционной педагогики РАО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0" y="872466"/>
            <a:ext cx="10504273" cy="307777"/>
          </a:xfrm>
          <a:prstGeom prst="rect">
            <a:avLst/>
          </a:prstGeom>
          <a:solidFill>
            <a:srgbClr val="D1F1CB"/>
          </a:solidFill>
        </p:spPr>
        <p:txBody>
          <a:bodyPr wrap="square">
            <a:noAutofit/>
          </a:bodyPr>
          <a:lstStyle/>
          <a:p>
            <a:pPr marL="361950"/>
            <a:r>
              <a:rPr lang="ru-RU" sz="1400" b="1" dirty="0" smtClean="0">
                <a:latin typeface="Montserrat" panose="00000500000000000000" pitchFamily="2" charset="-52"/>
              </a:rPr>
              <a:t>Мероприятие </a:t>
            </a:r>
            <a:r>
              <a:rPr lang="ru-RU" sz="1400" b="1" dirty="0">
                <a:latin typeface="Montserrat" panose="00000500000000000000" pitchFamily="2" charset="-52"/>
              </a:rPr>
              <a:t>по поддержке образования лиц с ОВЗ </a:t>
            </a:r>
            <a:r>
              <a:rPr lang="ru-RU" sz="1400" b="1" dirty="0" smtClean="0">
                <a:latin typeface="Montserrat" panose="00000500000000000000" pitchFamily="2" charset="-52"/>
              </a:rPr>
              <a:t>регионального проекта </a:t>
            </a:r>
            <a:r>
              <a:rPr lang="ru-RU" sz="1400" b="1" dirty="0">
                <a:latin typeface="Montserrat" panose="00000500000000000000" pitchFamily="2" charset="-52"/>
              </a:rPr>
              <a:t>«Современная школа» </a:t>
            </a:r>
          </a:p>
        </p:txBody>
      </p:sp>
      <p:pic>
        <p:nvPicPr>
          <p:cNvPr id="33" name="Picture 2" descr="C:\Users\я\Desktop\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6619" y="15907"/>
            <a:ext cx="1265382" cy="105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авая фигурная скобка 13"/>
          <p:cNvSpPr/>
          <p:nvPr/>
        </p:nvSpPr>
        <p:spPr>
          <a:xfrm>
            <a:off x="5297864" y="2842182"/>
            <a:ext cx="271659" cy="3200399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3" name="Правая фигурная скобка 2"/>
          <p:cNvSpPr/>
          <p:nvPr/>
        </p:nvSpPr>
        <p:spPr>
          <a:xfrm>
            <a:off x="10673627" y="1593977"/>
            <a:ext cx="461640" cy="1039149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11224512" y="1968352"/>
            <a:ext cx="3956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17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5360" y="2949381"/>
            <a:ext cx="6357882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050" dirty="0" smtClean="0">
                <a:latin typeface="Montserrat" panose="00000500000000000000" pitchFamily="2" charset="-52"/>
              </a:rPr>
              <a:t>Общеобразовательная школа-интернат Пермского края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050" dirty="0">
                <a:latin typeface="Montserrat" panose="00000500000000000000" pitchFamily="2" charset="-52"/>
              </a:rPr>
              <a:t>Ш</a:t>
            </a:r>
            <a:r>
              <a:rPr lang="ru-RU" sz="1050" dirty="0" smtClean="0">
                <a:latin typeface="Montserrat" panose="00000500000000000000" pitchFamily="2" charset="-52"/>
              </a:rPr>
              <a:t>кола № 7 для обучающихся с ОВЗ г. Березники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050" dirty="0" smtClean="0">
                <a:latin typeface="Montserrat" panose="00000500000000000000" pitchFamily="2" charset="-52"/>
              </a:rPr>
              <a:t>Школа для детей с ОВЗ г. Лысьва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050" dirty="0" smtClean="0">
                <a:latin typeface="Montserrat" panose="00000500000000000000" pitchFamily="2" charset="-52"/>
              </a:rPr>
              <a:t>Школа-интернат № 4 для обучающихся с ОВЗ г. Пермь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050" dirty="0" smtClean="0">
                <a:latin typeface="Montserrat" panose="00000500000000000000" pitchFamily="2" charset="-52"/>
              </a:rPr>
              <a:t>Коррекционная школа-интернат г. Оса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19862" y="3734245"/>
            <a:ext cx="18749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</a:rPr>
              <a:t>+  </a:t>
            </a:r>
            <a:r>
              <a:rPr lang="ru-RU" sz="1100" dirty="0" smtClean="0"/>
              <a:t>в 2023г.</a:t>
            </a:r>
            <a:endParaRPr lang="ru-RU" sz="1100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476803" y="5437948"/>
            <a:ext cx="604478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endParaRPr lang="ru-RU" sz="1400" dirty="0" smtClean="0">
              <a:latin typeface="Montserrat" panose="00000500000000000000" pitchFamily="2" charset="-52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20255" y="3985088"/>
            <a:ext cx="635788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000" dirty="0" smtClean="0">
                <a:latin typeface="Montserrat" panose="00000500000000000000" pitchFamily="2" charset="-52"/>
              </a:rPr>
              <a:t>Специальная школа-интернат г. </a:t>
            </a:r>
            <a:r>
              <a:rPr lang="ru-RU" sz="1000" dirty="0" err="1" smtClean="0">
                <a:latin typeface="Montserrat" panose="00000500000000000000" pitchFamily="2" charset="-52"/>
              </a:rPr>
              <a:t>Кизел</a:t>
            </a:r>
            <a:endParaRPr lang="ru-RU" sz="1000" dirty="0" smtClean="0">
              <a:latin typeface="Montserrat" panose="00000500000000000000" pitchFamily="2" charset="-5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000" dirty="0" smtClean="0">
                <a:latin typeface="Montserrat" panose="00000500000000000000" pitchFamily="2" charset="-52"/>
              </a:rPr>
              <a:t>Школа № 18 для обучающихся с ОВЗ г. Пермь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000" dirty="0" smtClean="0">
                <a:latin typeface="Montserrat" panose="00000500000000000000" pitchFamily="2" charset="-52"/>
              </a:rPr>
              <a:t>Школа № 4 для обучающихся с ОВЗ г. Березники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5890331" y="2954973"/>
            <a:ext cx="439169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latin typeface="Montserrat" panose="00000500000000000000" pitchFamily="2" charset="-52"/>
              </a:rPr>
              <a:t>Задачи: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864613" y="3158302"/>
            <a:ext cx="53137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200" dirty="0" smtClean="0">
                <a:latin typeface="Montserrat" panose="00000500000000000000" pitchFamily="2" charset="-52"/>
              </a:rPr>
              <a:t>методическая помощь педагогическим работникам школ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200" dirty="0">
                <a:latin typeface="Montserrat" panose="00000500000000000000" pitchFamily="2" charset="-52"/>
              </a:rPr>
              <a:t>п</a:t>
            </a:r>
            <a:r>
              <a:rPr lang="ru-RU" sz="1200" dirty="0" smtClean="0">
                <a:latin typeface="Montserrat" panose="00000500000000000000" pitchFamily="2" charset="-52"/>
              </a:rPr>
              <a:t>сихолого-педагогическая помощь детям и их родителям</a:t>
            </a:r>
            <a:endParaRPr lang="ru-RU" sz="1200" dirty="0">
              <a:latin typeface="Montserrat" panose="00000500000000000000" pitchFamily="2" charset="-52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160" y="1302131"/>
            <a:ext cx="1917870" cy="128405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4651" y="1311099"/>
            <a:ext cx="2031361" cy="127985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614" y="1349208"/>
            <a:ext cx="2022540" cy="127533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7056" y="1318408"/>
            <a:ext cx="1927057" cy="1267187"/>
          </a:xfrm>
          <a:prstGeom prst="rect">
            <a:avLst/>
          </a:prstGeom>
        </p:spPr>
      </p:pic>
      <p:sp>
        <p:nvSpPr>
          <p:cNvPr id="29" name="Прямоугольник 28"/>
          <p:cNvSpPr/>
          <p:nvPr/>
        </p:nvSpPr>
        <p:spPr>
          <a:xfrm>
            <a:off x="335360" y="4794310"/>
            <a:ext cx="6357882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100" b="1" dirty="0" smtClean="0">
                <a:latin typeface="Montserrat" panose="00000500000000000000" pitchFamily="2" charset="-52"/>
              </a:rPr>
              <a:t>Коррекционная школа-интернат г. Нытвы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100" b="1" dirty="0" smtClean="0">
                <a:latin typeface="Montserrat" panose="00000500000000000000" pitchFamily="2" charset="-52"/>
              </a:rPr>
              <a:t>Школа-интернат «Ступени» г. Перми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100" b="1" dirty="0" smtClean="0">
                <a:latin typeface="Montserrat" panose="00000500000000000000" pitchFamily="2" charset="-52"/>
              </a:rPr>
              <a:t>Коррекционная ШИ п. Сарс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100" b="1" dirty="0" smtClean="0">
                <a:latin typeface="Montserrat" panose="00000500000000000000" pitchFamily="2" charset="-52"/>
              </a:rPr>
              <a:t>Коррекционная школа г. Соликамска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100" b="1" dirty="0" smtClean="0">
                <a:latin typeface="Montserrat" panose="00000500000000000000" pitchFamily="2" charset="-52"/>
              </a:rPr>
              <a:t>Киселевская ШИ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100" b="1" dirty="0" smtClean="0">
                <a:latin typeface="Montserrat" panose="00000500000000000000" pitchFamily="2" charset="-52"/>
              </a:rPr>
              <a:t>Школа № 154 для обучающихся с ОВЗ г. Перми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100" b="1" dirty="0" smtClean="0">
                <a:latin typeface="Montserrat" panose="00000500000000000000" pitchFamily="2" charset="-52"/>
              </a:rPr>
              <a:t>Специальная ШИ г. </a:t>
            </a:r>
            <a:r>
              <a:rPr lang="ru-RU" sz="1100" b="1" dirty="0" err="1" smtClean="0">
                <a:latin typeface="Montserrat" panose="00000500000000000000" pitchFamily="2" charset="-52"/>
              </a:rPr>
              <a:t>Губаха</a:t>
            </a:r>
            <a:endParaRPr lang="ru-RU" sz="1100" b="1" dirty="0" smtClean="0">
              <a:latin typeface="Montserrat" panose="00000500000000000000" pitchFamily="2" charset="-5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100" b="1" dirty="0" err="1" smtClean="0">
                <a:latin typeface="Montserrat" panose="00000500000000000000" pitchFamily="2" charset="-52"/>
              </a:rPr>
              <a:t>Краснокамская</a:t>
            </a:r>
            <a:r>
              <a:rPr lang="ru-RU" sz="1100" b="1" dirty="0" smtClean="0">
                <a:latin typeface="Montserrat" panose="00000500000000000000" pitchFamily="2" charset="-52"/>
              </a:rPr>
              <a:t> ШИ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100" b="1" dirty="0" smtClean="0">
                <a:latin typeface="Montserrat" panose="00000500000000000000" pitchFamily="2" charset="-52"/>
              </a:rPr>
              <a:t>Коррекционная ШИ г. Чусового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844611" y="4452050"/>
            <a:ext cx="24443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</a:rPr>
              <a:t>Участники проекта 2024г.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864613" y="5340155"/>
            <a:ext cx="3761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Продолжение проекта – до 2030г.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4346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C269F1C6-7A08-6981-6E57-98D2494B52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Текст 32">
            <a:extLst>
              <a:ext uri="{FF2B5EF4-FFF2-40B4-BE49-F238E27FC236}">
                <a16:creationId xmlns="" xmlns:a16="http://schemas.microsoft.com/office/drawing/2014/main" id="{A340338A-885F-C02E-F5EE-4BD7BAC44E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О дополнительном образовании в Пермском крае, реализуемом в рамках национального проекта «Образование»</a:t>
            </a:r>
          </a:p>
        </p:txBody>
      </p:sp>
      <p:sp>
        <p:nvSpPr>
          <p:cNvPr id="2" name="Текст 1">
            <a:extLst>
              <a:ext uri="{FF2B5EF4-FFF2-40B4-BE49-F238E27FC236}">
                <a16:creationId xmlns="" xmlns:a16="http://schemas.microsoft.com/office/drawing/2014/main" id="{002F4878-CA72-309C-DF0D-00194427CF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ru-RU" dirty="0"/>
              <a:t>Дополнительное образование для детей с ОВЗ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CFA8235F-6112-FF63-AE8B-ECB4DDCA3EB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МИНИСТЕРСТВО ОБРАЗОВАНИЯ И НАУКИ</a:t>
            </a:r>
            <a:br>
              <a:rPr lang="ru-RU" dirty="0"/>
            </a:br>
            <a:r>
              <a:rPr lang="ru-RU" dirty="0"/>
              <a:t>ПЕРМСКОГО КРАЯ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5097" y="4573369"/>
            <a:ext cx="3935998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Montserrat" panose="00000500000000000000" pitchFamily="2" charset="-52"/>
              </a:rPr>
              <a:t>Региональные Центры по поддержке образования лиц с </a:t>
            </a:r>
            <a:r>
              <a:rPr lang="ru-RU" sz="1400" dirty="0" smtClean="0">
                <a:latin typeface="Montserrat" panose="00000500000000000000" pitchFamily="2" charset="-52"/>
              </a:rPr>
              <a:t>ОВЗ –</a:t>
            </a:r>
            <a:r>
              <a:rPr lang="ru-RU" sz="1400" b="1" dirty="0" smtClean="0">
                <a:solidFill>
                  <a:srgbClr val="C00000"/>
                </a:solidFill>
                <a:latin typeface="Montserrat" panose="00000500000000000000" pitchFamily="2" charset="-52"/>
              </a:rPr>
              <a:t> </a:t>
            </a:r>
            <a:r>
              <a:rPr lang="ru-RU" sz="1500" b="1" dirty="0" smtClean="0">
                <a:solidFill>
                  <a:srgbClr val="C00000"/>
                </a:solidFill>
                <a:latin typeface="Montserrat" panose="00000500000000000000" pitchFamily="2" charset="-52"/>
              </a:rPr>
              <a:t>17</a:t>
            </a:r>
            <a:r>
              <a:rPr lang="ru-RU" sz="1400" b="1" dirty="0" smtClean="0">
                <a:solidFill>
                  <a:srgbClr val="C00000"/>
                </a:solidFill>
                <a:latin typeface="Montserrat" panose="00000500000000000000" pitchFamily="2" charset="-52"/>
              </a:rPr>
              <a:t> </a:t>
            </a:r>
            <a:r>
              <a:rPr lang="ru-RU" sz="1400" dirty="0" smtClean="0">
                <a:latin typeface="Montserrat" panose="00000500000000000000" pitchFamily="2" charset="-52"/>
              </a:rPr>
              <a:t>школ</a:t>
            </a:r>
            <a:endParaRPr lang="ru-RU" sz="1050" b="1" dirty="0">
              <a:solidFill>
                <a:srgbClr val="C00000"/>
              </a:solidFill>
              <a:latin typeface="Montserrat" panose="00000500000000000000" pitchFamily="2" charset="-5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8427" y="5496835"/>
            <a:ext cx="432565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200" dirty="0" smtClean="0">
                <a:latin typeface="Montserrat" panose="00000500000000000000" pitchFamily="2" charset="-52"/>
              </a:rPr>
              <a:t>организация </a:t>
            </a:r>
            <a:r>
              <a:rPr lang="ru-RU" sz="1200" dirty="0" err="1" smtClean="0">
                <a:latin typeface="Montserrat" panose="00000500000000000000" pitchFamily="2" charset="-52"/>
              </a:rPr>
              <a:t>профобучения</a:t>
            </a:r>
            <a:endParaRPr lang="ru-RU" sz="1200" dirty="0" smtClean="0">
              <a:latin typeface="Montserrat" panose="00000500000000000000" pitchFamily="2" charset="-52"/>
            </a:endParaRPr>
          </a:p>
          <a:p>
            <a:pPr marL="171450" indent="-1714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200" dirty="0">
                <a:latin typeface="Montserrat" panose="00000500000000000000" pitchFamily="2" charset="-52"/>
              </a:rPr>
              <a:t>п</a:t>
            </a:r>
            <a:r>
              <a:rPr lang="ru-RU" sz="1200" dirty="0" smtClean="0">
                <a:latin typeface="Montserrat" panose="00000500000000000000" pitchFamily="2" charset="-52"/>
              </a:rPr>
              <a:t>рофессиональные пробы</a:t>
            </a:r>
            <a:endParaRPr lang="ru-RU" sz="1200" dirty="0">
              <a:latin typeface="Montserrat" panose="00000500000000000000" pitchFamily="2" charset="-52"/>
            </a:endParaRPr>
          </a:p>
          <a:p>
            <a:pPr marL="171450" indent="-1714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200" dirty="0">
                <a:latin typeface="Montserrat" panose="00000500000000000000" pitchFamily="2" charset="-52"/>
              </a:rPr>
              <a:t>семинары, </a:t>
            </a:r>
            <a:r>
              <a:rPr lang="ru-RU" sz="1200" dirty="0" smtClean="0">
                <a:latin typeface="Montserrat" panose="00000500000000000000" pitchFamily="2" charset="-52"/>
              </a:rPr>
              <a:t>стажировки</a:t>
            </a:r>
            <a:endParaRPr lang="ru-RU" sz="1200" dirty="0">
              <a:latin typeface="Montserrat" panose="00000500000000000000" pitchFamily="2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0676" y="5201624"/>
            <a:ext cx="138531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latin typeface="Montserrat" panose="00000500000000000000" pitchFamily="2" charset="-52"/>
              </a:rPr>
              <a:t>Мероприятия:</a:t>
            </a:r>
            <a:endParaRPr lang="ru-RU" sz="1200" b="1" dirty="0">
              <a:latin typeface="Montserrat" panose="00000500000000000000" pitchFamily="2" charset="-52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1564" y="1153494"/>
            <a:ext cx="2125192" cy="153532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231" y="4539937"/>
            <a:ext cx="2283914" cy="151286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231" y="2841027"/>
            <a:ext cx="2282363" cy="149999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print"/>
          <a:srcRect l="9921" t="21319" r="62009" b="46962"/>
          <a:stretch/>
        </p:blipFill>
        <p:spPr>
          <a:xfrm>
            <a:off x="7209231" y="1150664"/>
            <a:ext cx="2282363" cy="153243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 cstate="print"/>
          <a:srcRect l="10748" t="31478" r="60799" b="44880"/>
          <a:stretch/>
        </p:blipFill>
        <p:spPr>
          <a:xfrm>
            <a:off x="9771564" y="2872784"/>
            <a:ext cx="2125192" cy="152098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1564" y="4553915"/>
            <a:ext cx="2203744" cy="1504601"/>
          </a:xfrm>
          <a:prstGeom prst="rect">
            <a:avLst/>
          </a:prstGeom>
        </p:spPr>
      </p:pic>
      <p:sp>
        <p:nvSpPr>
          <p:cNvPr id="14" name="Объект 2"/>
          <p:cNvSpPr txBox="1">
            <a:spLocks/>
          </p:cNvSpPr>
          <p:nvPr/>
        </p:nvSpPr>
        <p:spPr>
          <a:xfrm>
            <a:off x="193310" y="1924418"/>
            <a:ext cx="6735951" cy="27173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None/>
              <a:defRPr sz="1400" kern="1200">
                <a:solidFill>
                  <a:srgbClr val="1C2D38"/>
                </a:solidFill>
                <a:latin typeface="Montserrat" panose="00000500000000000000" pitchFamily="2" charset="-52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1400" kern="1200">
                <a:solidFill>
                  <a:srgbClr val="1C2D38"/>
                </a:solidFill>
                <a:latin typeface="Montserrat" panose="00000500000000000000" pitchFamily="2" charset="-52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1400" kern="1200">
                <a:solidFill>
                  <a:srgbClr val="1C2D38"/>
                </a:solidFill>
                <a:latin typeface="Montserrat" panose="00000500000000000000" pitchFamily="2" charset="-52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1400" kern="1200">
                <a:solidFill>
                  <a:srgbClr val="1C2D38"/>
                </a:solidFill>
                <a:latin typeface="Montserrat" panose="00000500000000000000" pitchFamily="2" charset="-52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1400" kern="1200">
                <a:solidFill>
                  <a:srgbClr val="1C2D38"/>
                </a:solidFill>
                <a:latin typeface="Montserrat" panose="00000500000000000000" pitchFamily="2" charset="-52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ts val="500"/>
              </a:lnSpc>
              <a:buFont typeface="Wingdings" panose="05000000000000000000" pitchFamily="2" charset="2"/>
              <a:buChar char="ü"/>
            </a:pPr>
            <a:endParaRPr lang="ru-RU" sz="1200" b="1" dirty="0" smtClean="0">
              <a:solidFill>
                <a:schemeClr val="tx1"/>
              </a:solidFill>
            </a:endParaRPr>
          </a:p>
          <a:p>
            <a:pPr marL="171450" indent="-171450">
              <a:lnSpc>
                <a:spcPts val="1200"/>
              </a:lnSpc>
              <a:buFont typeface="Wingdings" panose="05000000000000000000" pitchFamily="2" charset="2"/>
              <a:buChar char="§"/>
            </a:pPr>
            <a:r>
              <a:rPr lang="ru-RU" sz="1200" b="1" dirty="0" smtClean="0">
                <a:solidFill>
                  <a:srgbClr val="0070C0"/>
                </a:solidFill>
              </a:rPr>
              <a:t>социально-педагогические: </a:t>
            </a:r>
            <a:r>
              <a:rPr lang="ru-RU" sz="1200" dirty="0" smtClean="0">
                <a:solidFill>
                  <a:schemeClr val="tx1"/>
                </a:solidFill>
              </a:rPr>
              <a:t>Финансовая грамотность, Волонтерский отряд, Школа ведущих</a:t>
            </a:r>
            <a:endParaRPr lang="ru-RU" sz="1200" dirty="0">
              <a:solidFill>
                <a:schemeClr val="tx1"/>
              </a:solidFill>
            </a:endParaRPr>
          </a:p>
          <a:p>
            <a:pPr marL="171450" indent="-171450">
              <a:lnSpc>
                <a:spcPts val="1200"/>
              </a:lnSpc>
              <a:buFont typeface="Wingdings" panose="05000000000000000000" pitchFamily="2" charset="2"/>
              <a:buChar char="§"/>
            </a:pPr>
            <a:r>
              <a:rPr lang="ru-RU" sz="1200" b="1" dirty="0">
                <a:solidFill>
                  <a:srgbClr val="0070C0"/>
                </a:solidFill>
              </a:rPr>
              <a:t>художественные: </a:t>
            </a:r>
            <a:r>
              <a:rPr lang="ru-RU" sz="1200" dirty="0" smtClean="0">
                <a:solidFill>
                  <a:schemeClr val="tx1"/>
                </a:solidFill>
              </a:rPr>
              <a:t>Театральные ступеньки, Основы </a:t>
            </a:r>
            <a:r>
              <a:rPr lang="ru-RU" sz="1200" dirty="0">
                <a:solidFill>
                  <a:schemeClr val="tx1"/>
                </a:solidFill>
              </a:rPr>
              <a:t>русского </a:t>
            </a:r>
            <a:r>
              <a:rPr lang="ru-RU" sz="1200" dirty="0" smtClean="0">
                <a:solidFill>
                  <a:schemeClr val="tx1"/>
                </a:solidFill>
              </a:rPr>
              <a:t>фольклора, Глиняные фантазии</a:t>
            </a:r>
            <a:endParaRPr lang="ru-RU" sz="1200" dirty="0">
              <a:solidFill>
                <a:schemeClr val="tx1"/>
              </a:solidFill>
            </a:endParaRPr>
          </a:p>
          <a:p>
            <a:pPr marL="171450" indent="-171450">
              <a:lnSpc>
                <a:spcPts val="1200"/>
              </a:lnSpc>
              <a:buFont typeface="Wingdings" panose="05000000000000000000" pitchFamily="2" charset="2"/>
              <a:buChar char="§"/>
            </a:pPr>
            <a:r>
              <a:rPr lang="ru-RU" sz="1200" b="1" dirty="0" smtClean="0">
                <a:solidFill>
                  <a:srgbClr val="0070C0"/>
                </a:solidFill>
              </a:rPr>
              <a:t>физкультурно-спортивные:</a:t>
            </a:r>
            <a:r>
              <a:rPr lang="ru-RU" sz="1200" dirty="0" smtClean="0">
                <a:solidFill>
                  <a:schemeClr val="tx1"/>
                </a:solidFill>
              </a:rPr>
              <a:t> Лыжные гонки, Шахматы, Адаптивно-физическая культура</a:t>
            </a:r>
            <a:endParaRPr lang="ru-RU" sz="1200" dirty="0">
              <a:solidFill>
                <a:schemeClr val="tx1"/>
              </a:solidFill>
            </a:endParaRPr>
          </a:p>
          <a:p>
            <a:pPr marL="171450" indent="-171450">
              <a:lnSpc>
                <a:spcPts val="1200"/>
              </a:lnSpc>
              <a:buFont typeface="Wingdings" panose="05000000000000000000" pitchFamily="2" charset="2"/>
              <a:buChar char="§"/>
            </a:pPr>
            <a:r>
              <a:rPr lang="ru-RU" sz="1200" b="1" dirty="0">
                <a:solidFill>
                  <a:srgbClr val="0070C0"/>
                </a:solidFill>
              </a:rPr>
              <a:t>т</a:t>
            </a:r>
            <a:r>
              <a:rPr lang="ru-RU" sz="1200" b="1" dirty="0" smtClean="0">
                <a:solidFill>
                  <a:srgbClr val="0070C0"/>
                </a:solidFill>
              </a:rPr>
              <a:t>ехнические:</a:t>
            </a:r>
            <a:r>
              <a:rPr lang="ru-RU" sz="1200" dirty="0" smtClean="0">
                <a:solidFill>
                  <a:schemeClr val="tx1"/>
                </a:solidFill>
              </a:rPr>
              <a:t> Техническое моделирование, 3D </a:t>
            </a:r>
            <a:r>
              <a:rPr lang="ru-RU" sz="1200" dirty="0">
                <a:solidFill>
                  <a:schemeClr val="tx1"/>
                </a:solidFill>
              </a:rPr>
              <a:t>моделирование и </a:t>
            </a:r>
            <a:r>
              <a:rPr lang="ru-RU" sz="1200" dirty="0" smtClean="0">
                <a:solidFill>
                  <a:schemeClr val="tx1"/>
                </a:solidFill>
              </a:rPr>
              <a:t>печать, Увлекательное программирование</a:t>
            </a:r>
            <a:endParaRPr lang="ru-RU" sz="1200" dirty="0">
              <a:solidFill>
                <a:schemeClr val="tx1"/>
              </a:solidFill>
            </a:endParaRPr>
          </a:p>
          <a:p>
            <a:pPr marL="171450" indent="-171450">
              <a:lnSpc>
                <a:spcPts val="1200"/>
              </a:lnSpc>
              <a:buFont typeface="Wingdings" panose="05000000000000000000" pitchFamily="2" charset="2"/>
              <a:buChar char="§"/>
            </a:pPr>
            <a:r>
              <a:rPr lang="ru-RU" sz="1200" b="1" dirty="0" smtClean="0">
                <a:solidFill>
                  <a:srgbClr val="0070C0"/>
                </a:solidFill>
              </a:rPr>
              <a:t>естественнонаучные:</a:t>
            </a:r>
            <a:r>
              <a:rPr lang="ru-RU" sz="1200" dirty="0" smtClean="0">
                <a:solidFill>
                  <a:schemeClr val="tx1"/>
                </a:solidFill>
              </a:rPr>
              <a:t> Домашний питомец, В </a:t>
            </a:r>
            <a:r>
              <a:rPr lang="ru-RU" sz="1200" dirty="0">
                <a:solidFill>
                  <a:schemeClr val="tx1"/>
                </a:solidFill>
              </a:rPr>
              <a:t>мире </a:t>
            </a:r>
            <a:r>
              <a:rPr lang="ru-RU" sz="1200" dirty="0" smtClean="0">
                <a:solidFill>
                  <a:schemeClr val="tx1"/>
                </a:solidFill>
              </a:rPr>
              <a:t>животных, Юный эколог</a:t>
            </a:r>
            <a:endParaRPr lang="ru-RU" sz="1200" dirty="0">
              <a:solidFill>
                <a:schemeClr val="tx1"/>
              </a:solidFill>
            </a:endParaRPr>
          </a:p>
          <a:p>
            <a:pPr marL="171450" indent="-171450">
              <a:lnSpc>
                <a:spcPts val="1200"/>
              </a:lnSpc>
              <a:buFont typeface="Wingdings" panose="05000000000000000000" pitchFamily="2" charset="2"/>
              <a:buChar char="§"/>
            </a:pPr>
            <a:r>
              <a:rPr lang="ru-RU" sz="1200" b="1" dirty="0" smtClean="0">
                <a:solidFill>
                  <a:srgbClr val="0070C0"/>
                </a:solidFill>
              </a:rPr>
              <a:t>туристско-краеведческие: </a:t>
            </a:r>
            <a:r>
              <a:rPr lang="ru-RU" sz="1200" dirty="0" smtClean="0">
                <a:solidFill>
                  <a:schemeClr val="tx1"/>
                </a:solidFill>
              </a:rPr>
              <a:t>Мое </a:t>
            </a:r>
            <a:r>
              <a:rPr lang="ru-RU" sz="1200" dirty="0" err="1" smtClean="0">
                <a:solidFill>
                  <a:schemeClr val="tx1"/>
                </a:solidFill>
              </a:rPr>
              <a:t>Верхнекамье</a:t>
            </a:r>
            <a:r>
              <a:rPr lang="ru-RU" sz="1200" dirty="0" smtClean="0">
                <a:solidFill>
                  <a:schemeClr val="tx1"/>
                </a:solidFill>
              </a:rPr>
              <a:t>, Туризм, Юные краеведы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60675" y="1751847"/>
            <a:ext cx="556891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latin typeface="Montserrat" panose="00000500000000000000" pitchFamily="2" charset="-52"/>
              </a:rPr>
              <a:t>Программы дополнительного образования для детей с ОВЗ:</a:t>
            </a:r>
            <a:endParaRPr lang="ru-RU" sz="1200" b="1" dirty="0">
              <a:latin typeface="Montserrat" panose="00000500000000000000" pitchFamily="2" charset="-5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643755" y="2321076"/>
            <a:ext cx="1847839" cy="246221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1000" b="1" dirty="0">
                <a:solidFill>
                  <a:prstClr val="black"/>
                </a:solidFill>
                <a:latin typeface="Montserrat" panose="00000500000000000000" pitchFamily="2" charset="-52"/>
              </a:rPr>
              <a:t>Швейная мастерская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048917" y="2317767"/>
            <a:ext cx="1847839" cy="246221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1000" b="1" dirty="0">
                <a:solidFill>
                  <a:prstClr val="black"/>
                </a:solidFill>
                <a:latin typeface="Montserrat" panose="00000500000000000000" pitchFamily="2" charset="-52"/>
              </a:rPr>
              <a:t>Столярная мастерская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666946" y="3853513"/>
            <a:ext cx="1847839" cy="400110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1000" b="1" dirty="0">
                <a:solidFill>
                  <a:prstClr val="black"/>
                </a:solidFill>
                <a:latin typeface="Montserrat" panose="00000500000000000000" pitchFamily="2" charset="-52"/>
              </a:rPr>
              <a:t>Агропромышленная</a:t>
            </a:r>
          </a:p>
          <a:p>
            <a:pPr algn="r"/>
            <a:r>
              <a:rPr lang="ru-RU" sz="1000" b="1" dirty="0">
                <a:solidFill>
                  <a:prstClr val="black"/>
                </a:solidFill>
                <a:latin typeface="Montserrat" panose="00000500000000000000" pitchFamily="2" charset="-52"/>
              </a:rPr>
              <a:t> мастерская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889005" y="3850142"/>
            <a:ext cx="2016163" cy="400110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1000" b="1" dirty="0">
                <a:solidFill>
                  <a:prstClr val="black"/>
                </a:solidFill>
                <a:latin typeface="Montserrat" panose="00000500000000000000" pitchFamily="2" charset="-52"/>
              </a:rPr>
              <a:t>Картонажно-переплетная</a:t>
            </a:r>
          </a:p>
          <a:p>
            <a:pPr algn="r"/>
            <a:r>
              <a:rPr lang="ru-RU" sz="1000" b="1" dirty="0">
                <a:solidFill>
                  <a:prstClr val="black"/>
                </a:solidFill>
                <a:latin typeface="Montserrat" panose="00000500000000000000" pitchFamily="2" charset="-52"/>
              </a:rPr>
              <a:t> мастерская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790650" y="5749929"/>
            <a:ext cx="1724135" cy="246221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1000" b="1" dirty="0" smtClean="0">
                <a:solidFill>
                  <a:prstClr val="black"/>
                </a:solidFill>
                <a:latin typeface="Montserrat" panose="00000500000000000000" pitchFamily="2" charset="-52"/>
              </a:rPr>
              <a:t>Учебный кабинет</a:t>
            </a:r>
            <a:endParaRPr lang="ru-RU" sz="1000" b="1" dirty="0">
              <a:solidFill>
                <a:prstClr val="black"/>
              </a:solidFill>
              <a:latin typeface="Montserrat" panose="00000500000000000000" pitchFamily="2" charset="-5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251173" y="5730160"/>
            <a:ext cx="1724135" cy="246221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1000" b="1" dirty="0">
                <a:solidFill>
                  <a:prstClr val="black"/>
                </a:solidFill>
                <a:latin typeface="Montserrat" panose="00000500000000000000" pitchFamily="2" charset="-52"/>
              </a:rPr>
              <a:t>Кабинет ЛФК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6E9EA495-BD82-49B9-D697-A5C6666A81F5}"/>
              </a:ext>
            </a:extLst>
          </p:cNvPr>
          <p:cNvSpPr txBox="1"/>
          <p:nvPr/>
        </p:nvSpPr>
        <p:spPr>
          <a:xfrm>
            <a:off x="168427" y="1197409"/>
            <a:ext cx="5561164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ru-RU" sz="1500" b="1" dirty="0" smtClean="0">
                <a:solidFill>
                  <a:srgbClr val="C00000"/>
                </a:solidFill>
                <a:latin typeface="Montserrat" panose="00000500000000000000" pitchFamily="2" charset="-52"/>
              </a:rPr>
              <a:t>20 953 </a:t>
            </a:r>
            <a:r>
              <a:rPr lang="ru-RU" sz="1400" dirty="0" smtClean="0">
                <a:solidFill>
                  <a:prstClr val="black"/>
                </a:solidFill>
                <a:latin typeface="Montserrat" panose="00000500000000000000" pitchFamily="2" charset="-52"/>
              </a:rPr>
              <a:t>детей с ОВЗ </a:t>
            </a:r>
            <a:r>
              <a:rPr lang="ru-RU" sz="1400" dirty="0">
                <a:solidFill>
                  <a:prstClr val="black"/>
                </a:solidFill>
                <a:latin typeface="Montserrat" panose="00000500000000000000" pitchFamily="2" charset="-52"/>
              </a:rPr>
              <a:t>от 5 до 18 лет охвачены дополнительным </a:t>
            </a:r>
            <a:r>
              <a:rPr lang="ru-RU" sz="1400" dirty="0" smtClean="0">
                <a:solidFill>
                  <a:prstClr val="black"/>
                </a:solidFill>
                <a:latin typeface="Montserrat" panose="00000500000000000000" pitchFamily="2" charset="-52"/>
              </a:rPr>
              <a:t>образованием (</a:t>
            </a:r>
            <a:r>
              <a:rPr lang="ru-RU" sz="1400" b="1" dirty="0" smtClean="0">
                <a:solidFill>
                  <a:srgbClr val="C00000"/>
                </a:solidFill>
                <a:latin typeface="Montserrat" panose="00000500000000000000" pitchFamily="2" charset="-52"/>
              </a:rPr>
              <a:t>69 %</a:t>
            </a:r>
            <a:r>
              <a:rPr lang="ru-RU" sz="1400" dirty="0" smtClean="0">
                <a:solidFill>
                  <a:prstClr val="black"/>
                </a:solidFill>
                <a:latin typeface="Montserrat" panose="00000500000000000000" pitchFamily="2" charset="-52"/>
              </a:rPr>
              <a:t>)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68427" y="884394"/>
            <a:ext cx="11320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latin typeface="Montserrat" panose="00000500000000000000" pitchFamily="2" charset="-52"/>
              </a:rPr>
              <a:t>2023 год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833096" y="5481006"/>
            <a:ext cx="4034942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200" dirty="0" smtClean="0">
                <a:latin typeface="Montserrat" panose="00000500000000000000" pitchFamily="2" charset="-52"/>
              </a:rPr>
              <a:t>конференции </a:t>
            </a:r>
            <a:r>
              <a:rPr lang="ru-RU" sz="1200" dirty="0">
                <a:latin typeface="Montserrat" panose="00000500000000000000" pitchFamily="2" charset="-52"/>
              </a:rPr>
              <a:t>для педагогов на базе Центров</a:t>
            </a:r>
          </a:p>
          <a:p>
            <a:pPr marL="171450" indent="-1714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200" dirty="0">
                <a:latin typeface="Montserrat" panose="00000500000000000000" pitchFamily="2" charset="-52"/>
              </a:rPr>
              <a:t>участие в научных исследованиях Института коррекционной педагогики РАО</a:t>
            </a: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0616" y="4583447"/>
            <a:ext cx="540697" cy="45627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9">
            <a:biLevel thresh="25000"/>
          </a:blip>
          <a:stretch>
            <a:fillRect/>
          </a:stretch>
        </p:blipFill>
        <p:spPr>
          <a:xfrm>
            <a:off x="11266255" y="111995"/>
            <a:ext cx="713294" cy="591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7710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 smtClean="0"/>
              <a:t>Конкурс </a:t>
            </a:r>
            <a:r>
              <a:rPr lang="ru-RU" dirty="0"/>
              <a:t>««Учитель-дефектолог России — 2024»»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7923442" y="2321107"/>
            <a:ext cx="41091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0070C0"/>
                </a:solidFill>
                <a:latin typeface="Montserrat" panose="00000500000000000000" pitchFamily="2" charset="-52"/>
              </a:rPr>
              <a:t>р</a:t>
            </a:r>
            <a:r>
              <a:rPr lang="ru-RU" sz="1600" b="1" dirty="0" smtClean="0">
                <a:solidFill>
                  <a:srgbClr val="0070C0"/>
                </a:solidFill>
                <a:latin typeface="Montserrat" panose="00000500000000000000" pitchFamily="2" charset="-52"/>
              </a:rPr>
              <a:t>егиональный этап</a:t>
            </a:r>
          </a:p>
          <a:p>
            <a:r>
              <a:rPr lang="ru-RU" sz="1600" dirty="0" smtClean="0">
                <a:latin typeface="Montserrat" panose="00000500000000000000" pitchFamily="2" charset="-52"/>
              </a:rPr>
              <a:t>– </a:t>
            </a:r>
            <a:r>
              <a:rPr lang="ru-RU" sz="1600" dirty="0" smtClean="0">
                <a:latin typeface="Montserrat" panose="00000500000000000000" pitchFamily="2" charset="-52"/>
              </a:rPr>
              <a:t>с 10 апреля по 16 мая 2024 </a:t>
            </a:r>
            <a:r>
              <a:rPr lang="ru-RU" sz="1600" dirty="0" smtClean="0">
                <a:latin typeface="Montserrat" panose="00000500000000000000" pitchFamily="2" charset="-52"/>
              </a:rPr>
              <a:t>г.</a:t>
            </a:r>
          </a:p>
        </p:txBody>
      </p:sp>
      <p:sp>
        <p:nvSpPr>
          <p:cNvPr id="31" name="Правая фигурная скобка 30"/>
          <p:cNvSpPr/>
          <p:nvPr/>
        </p:nvSpPr>
        <p:spPr>
          <a:xfrm rot="5400000">
            <a:off x="5854305" y="-3539904"/>
            <a:ext cx="370917" cy="999805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5" name="Рисунок 1024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66446" y="2270530"/>
            <a:ext cx="831864" cy="623951"/>
          </a:xfrm>
          <a:prstGeom prst="rect">
            <a:avLst/>
          </a:prstGeom>
        </p:spPr>
      </p:pic>
      <p:sp>
        <p:nvSpPr>
          <p:cNvPr id="1027" name="Прямоугольник 1026"/>
          <p:cNvSpPr/>
          <p:nvPr/>
        </p:nvSpPr>
        <p:spPr>
          <a:xfrm>
            <a:off x="7923442" y="3698201"/>
            <a:ext cx="32047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rgbClr val="0070C0"/>
                </a:solidFill>
                <a:latin typeface="Montserrat" panose="00000500000000000000" pitchFamily="2" charset="-52"/>
              </a:rPr>
              <a:t>м</a:t>
            </a:r>
            <a:r>
              <a:rPr lang="ru-RU" sz="1600" b="1" dirty="0" smtClean="0">
                <a:solidFill>
                  <a:srgbClr val="0070C0"/>
                </a:solidFill>
                <a:latin typeface="Montserrat" panose="00000500000000000000" pitchFamily="2" charset="-52"/>
              </a:rPr>
              <a:t>етодическая поддержка</a:t>
            </a:r>
          </a:p>
          <a:p>
            <a:r>
              <a:rPr lang="ru-RU" sz="1600" dirty="0">
                <a:latin typeface="Montserrat" panose="00000500000000000000" pitchFamily="2" charset="-52"/>
              </a:rPr>
              <a:t>о</a:t>
            </a:r>
            <a:r>
              <a:rPr lang="ru-RU" sz="1600" dirty="0" smtClean="0">
                <a:latin typeface="Montserrat" panose="00000500000000000000" pitchFamily="2" charset="-52"/>
              </a:rPr>
              <a:t>ператор конкурса - ПГГПУ</a:t>
            </a:r>
            <a:endParaRPr lang="ru-RU" sz="1600" dirty="0"/>
          </a:p>
        </p:txBody>
      </p:sp>
      <p:pic>
        <p:nvPicPr>
          <p:cNvPr id="1031" name="Рисунок 10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9469" y="3644800"/>
            <a:ext cx="648841" cy="506096"/>
          </a:xfrm>
          <a:prstGeom prst="rect">
            <a:avLst/>
          </a:prstGeom>
        </p:spPr>
      </p:pic>
      <p:sp>
        <p:nvSpPr>
          <p:cNvPr id="1034" name="TextBox 1033"/>
          <p:cNvSpPr txBox="1"/>
          <p:nvPr/>
        </p:nvSpPr>
        <p:spPr>
          <a:xfrm>
            <a:off x="1504405" y="2249775"/>
            <a:ext cx="4411744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  <a:latin typeface="Montserrat" panose="00000500000000000000" pitchFamily="2" charset="-52"/>
              </a:rPr>
              <a:t>участники – </a:t>
            </a:r>
            <a:r>
              <a:rPr lang="ru-RU" sz="1600" dirty="0">
                <a:latin typeface="Montserrat" panose="00000500000000000000" pitchFamily="2" charset="-52"/>
              </a:rPr>
              <a:t>педагогические работники дошкольных образовательных организаций, общеобразовательных организаций, центров психолого-педагогической, медицинской и социальной помощи, медицинских организаций, детских домов-интернатов системы социальной защиты населения, работающие с обучающимися с OB3, с инвалидностью (учителя-дефектологи (сурдопедагоги, </a:t>
            </a:r>
            <a:r>
              <a:rPr lang="ru-RU" sz="1600" dirty="0" err="1">
                <a:latin typeface="Montserrat" panose="00000500000000000000" pitchFamily="2" charset="-52"/>
              </a:rPr>
              <a:t>олигофренопедагоги</a:t>
            </a:r>
            <a:r>
              <a:rPr lang="ru-RU" sz="1600" dirty="0">
                <a:latin typeface="Montserrat" panose="00000500000000000000" pitchFamily="2" charset="-52"/>
              </a:rPr>
              <a:t>, тифлопедагоги) и учителя- логопеды)</a:t>
            </a:r>
            <a:endParaRPr lang="ru-RU" sz="1600" dirty="0">
              <a:latin typeface="Montserrat" panose="00000500000000000000" pitchFamily="2" charset="-52"/>
            </a:endParaRPr>
          </a:p>
        </p:txBody>
      </p:sp>
      <p:pic>
        <p:nvPicPr>
          <p:cNvPr id="1035" name="Рисунок 1034"/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649207" y="2274724"/>
            <a:ext cx="642632" cy="642632"/>
          </a:xfrm>
          <a:prstGeom prst="rect">
            <a:avLst/>
          </a:prstGeom>
        </p:spPr>
      </p:pic>
      <p:pic>
        <p:nvPicPr>
          <p:cNvPr id="1037" name="Рисунок 103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65669" y="4922144"/>
            <a:ext cx="416443" cy="777361"/>
          </a:xfrm>
          <a:prstGeom prst="rect">
            <a:avLst/>
          </a:prstGeom>
        </p:spPr>
      </p:pic>
      <p:sp>
        <p:nvSpPr>
          <p:cNvPr id="47" name="Прямоугольник 46"/>
          <p:cNvSpPr/>
          <p:nvPr/>
        </p:nvSpPr>
        <p:spPr>
          <a:xfrm>
            <a:off x="7923442" y="4869995"/>
            <a:ext cx="36359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70C0"/>
                </a:solidFill>
                <a:latin typeface="Montserrat" panose="00000500000000000000" pitchFamily="2" charset="-52"/>
              </a:rPr>
              <a:t>о</a:t>
            </a:r>
            <a:r>
              <a:rPr lang="ru-RU" sz="1600" b="1" dirty="0" smtClean="0">
                <a:solidFill>
                  <a:srgbClr val="0070C0"/>
                </a:solidFill>
                <a:latin typeface="Montserrat" panose="00000500000000000000" pitchFamily="2" charset="-52"/>
              </a:rPr>
              <a:t>рганизатор регионального</a:t>
            </a:r>
          </a:p>
          <a:p>
            <a:r>
              <a:rPr lang="ru-RU" sz="1600" b="1" dirty="0">
                <a:solidFill>
                  <a:srgbClr val="0070C0"/>
                </a:solidFill>
                <a:latin typeface="Montserrat" panose="00000500000000000000" pitchFamily="2" charset="-52"/>
              </a:rPr>
              <a:t>э</a:t>
            </a:r>
            <a:r>
              <a:rPr lang="ru-RU" sz="1600" b="1" dirty="0" smtClean="0">
                <a:solidFill>
                  <a:srgbClr val="0070C0"/>
                </a:solidFill>
                <a:latin typeface="Montserrat" panose="00000500000000000000" pitchFamily="2" charset="-52"/>
              </a:rPr>
              <a:t>тапа Конкурса</a:t>
            </a:r>
          </a:p>
          <a:p>
            <a:r>
              <a:rPr lang="ru-RU" sz="1600" dirty="0" smtClean="0">
                <a:latin typeface="Montserrat" panose="00000500000000000000" pitchFamily="2" charset="-52"/>
              </a:rPr>
              <a:t>Министерство </a:t>
            </a:r>
            <a:r>
              <a:rPr lang="ru-RU" sz="1600" dirty="0" smtClean="0">
                <a:latin typeface="Montserrat" panose="00000500000000000000" pitchFamily="2" charset="-52"/>
              </a:rPr>
              <a:t>образования и науки Пермского </a:t>
            </a:r>
            <a:r>
              <a:rPr lang="ru-RU" sz="1600" dirty="0" smtClean="0">
                <a:latin typeface="Montserrat" panose="00000500000000000000" pitchFamily="2" charset="-52"/>
              </a:rPr>
              <a:t>края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9848507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Всероссийский конкурс </a:t>
            </a:r>
            <a:r>
              <a:rPr lang="ru-RU" dirty="0"/>
              <a:t>лучших практик профессиональной самореализации выпускников коррекционных школ среди отдельных общеобразовательных организаций – участников реализации мероприятия федерального проекта «Современная школа»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7923442" y="2321107"/>
            <a:ext cx="41091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  <a:latin typeface="Montserrat" panose="00000500000000000000" pitchFamily="2" charset="-52"/>
              </a:rPr>
              <a:t>заявки</a:t>
            </a:r>
            <a:endParaRPr lang="ru-RU" sz="1600" b="1" dirty="0" smtClean="0">
              <a:solidFill>
                <a:srgbClr val="0070C0"/>
              </a:solidFill>
              <a:latin typeface="Montserrat" panose="00000500000000000000" pitchFamily="2" charset="-52"/>
            </a:endParaRPr>
          </a:p>
          <a:p>
            <a:r>
              <a:rPr lang="ru-RU" sz="1600" dirty="0" smtClean="0">
                <a:latin typeface="Montserrat" panose="00000500000000000000" pitchFamily="2" charset="-52"/>
              </a:rPr>
              <a:t>– </a:t>
            </a:r>
            <a:r>
              <a:rPr lang="ru-RU" sz="1600" dirty="0" smtClean="0">
                <a:latin typeface="Montserrat" panose="00000500000000000000" pitchFamily="2" charset="-52"/>
              </a:rPr>
              <a:t>до 15 </a:t>
            </a:r>
            <a:r>
              <a:rPr lang="ru-RU" sz="1600" dirty="0" err="1" smtClean="0">
                <a:latin typeface="Montserrat" panose="00000500000000000000" pitchFamily="2" charset="-52"/>
              </a:rPr>
              <a:t>сенятбря</a:t>
            </a:r>
            <a:r>
              <a:rPr lang="ru-RU" sz="1600" dirty="0" smtClean="0">
                <a:latin typeface="Montserrat" panose="00000500000000000000" pitchFamily="2" charset="-52"/>
              </a:rPr>
              <a:t> 2024 </a:t>
            </a:r>
            <a:r>
              <a:rPr lang="ru-RU" sz="1600" dirty="0" smtClean="0">
                <a:latin typeface="Montserrat" panose="00000500000000000000" pitchFamily="2" charset="-52"/>
              </a:rPr>
              <a:t>г.</a:t>
            </a:r>
          </a:p>
        </p:txBody>
      </p:sp>
      <p:sp>
        <p:nvSpPr>
          <p:cNvPr id="31" name="Правая фигурная скобка 30"/>
          <p:cNvSpPr/>
          <p:nvPr/>
        </p:nvSpPr>
        <p:spPr>
          <a:xfrm rot="5400000">
            <a:off x="5854305" y="-3539904"/>
            <a:ext cx="370917" cy="999805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5" name="Рисунок 1024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66446" y="2270530"/>
            <a:ext cx="831864" cy="623951"/>
          </a:xfrm>
          <a:prstGeom prst="rect">
            <a:avLst/>
          </a:prstGeom>
        </p:spPr>
      </p:pic>
      <p:sp>
        <p:nvSpPr>
          <p:cNvPr id="1034" name="TextBox 1033"/>
          <p:cNvSpPr txBox="1"/>
          <p:nvPr/>
        </p:nvSpPr>
        <p:spPr>
          <a:xfrm>
            <a:off x="1504405" y="2249775"/>
            <a:ext cx="44117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  <a:latin typeface="Montserrat" panose="00000500000000000000" pitchFamily="2" charset="-52"/>
              </a:rPr>
              <a:t>участники – </a:t>
            </a:r>
            <a:r>
              <a:rPr lang="ru-RU" sz="1600" dirty="0">
                <a:latin typeface="Montserrat" panose="00000500000000000000" pitchFamily="2" charset="-52"/>
              </a:rPr>
              <a:t>из числа отдельных общеобразовательных организаций (коррекционных школ) – участников реализации мероприятия федерального проекта «Современная школа» национального проекта «Образование», направленного на поддержку образования обучающихся с ОВЗ посредством обновления материально-технической базы в отдельных образовательных организациях в 2019 – 2024 г.</a:t>
            </a:r>
            <a:endParaRPr lang="ru-RU" sz="1600" dirty="0">
              <a:latin typeface="Montserrat" panose="00000500000000000000" pitchFamily="2" charset="-52"/>
            </a:endParaRPr>
          </a:p>
        </p:txBody>
      </p:sp>
      <p:pic>
        <p:nvPicPr>
          <p:cNvPr id="1035" name="Рисунок 1034"/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649207" y="2274724"/>
            <a:ext cx="642632" cy="642632"/>
          </a:xfrm>
          <a:prstGeom prst="rect">
            <a:avLst/>
          </a:prstGeom>
        </p:spPr>
      </p:pic>
      <p:pic>
        <p:nvPicPr>
          <p:cNvPr id="1037" name="Рисунок 103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74156" y="3789790"/>
            <a:ext cx="416443" cy="777361"/>
          </a:xfrm>
          <a:prstGeom prst="rect">
            <a:avLst/>
          </a:prstGeom>
        </p:spPr>
      </p:pic>
      <p:sp>
        <p:nvSpPr>
          <p:cNvPr id="47" name="Прямоугольник 46"/>
          <p:cNvSpPr/>
          <p:nvPr/>
        </p:nvSpPr>
        <p:spPr>
          <a:xfrm>
            <a:off x="7687772" y="3789790"/>
            <a:ext cx="36359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70C0"/>
                </a:solidFill>
                <a:latin typeface="Montserrat" panose="00000500000000000000" pitchFamily="2" charset="-52"/>
              </a:rPr>
              <a:t>з</a:t>
            </a:r>
            <a:r>
              <a:rPr lang="ru-RU" sz="1600" b="1" dirty="0" smtClean="0">
                <a:solidFill>
                  <a:srgbClr val="0070C0"/>
                </a:solidFill>
                <a:latin typeface="Montserrat" panose="00000500000000000000" pitchFamily="2" charset="-52"/>
              </a:rPr>
              <a:t>аявки направляет</a:t>
            </a:r>
            <a:endParaRPr lang="ru-RU" sz="1600" b="1" dirty="0" smtClean="0">
              <a:solidFill>
                <a:srgbClr val="0070C0"/>
              </a:solidFill>
              <a:latin typeface="Montserrat" panose="00000500000000000000" pitchFamily="2" charset="-52"/>
            </a:endParaRPr>
          </a:p>
          <a:p>
            <a:r>
              <a:rPr lang="ru-RU" sz="1600" dirty="0" smtClean="0">
                <a:latin typeface="Montserrat" panose="00000500000000000000" pitchFamily="2" charset="-52"/>
              </a:rPr>
              <a:t>Министерство </a:t>
            </a:r>
            <a:r>
              <a:rPr lang="ru-RU" sz="1600" dirty="0" smtClean="0">
                <a:latin typeface="Montserrat" panose="00000500000000000000" pitchFamily="2" charset="-52"/>
              </a:rPr>
              <a:t>образования и науки Пермского </a:t>
            </a:r>
            <a:r>
              <a:rPr lang="ru-RU" sz="1600" dirty="0" smtClean="0">
                <a:latin typeface="Montserrat" panose="00000500000000000000" pitchFamily="2" charset="-52"/>
              </a:rPr>
              <a:t>края</a:t>
            </a:r>
            <a:endParaRPr lang="ru-RU" sz="1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40738" y="886031"/>
            <a:ext cx="99980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номинация: </a:t>
            </a:r>
            <a:r>
              <a:rPr lang="ru-RU" dirty="0"/>
              <a:t>«Лучшая практика профессиональной самореализации выпускников </a:t>
            </a:r>
            <a:r>
              <a:rPr lang="ru-RU" dirty="0" smtClean="0"/>
              <a:t>специальной </a:t>
            </a:r>
            <a:r>
              <a:rPr lang="ru-RU" dirty="0"/>
              <a:t>(коррекционной) школы</a:t>
            </a:r>
            <a:r>
              <a:rPr lang="ru-RU" dirty="0" smtClean="0"/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20044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r>
              <a:rPr lang="ru-RU" b="1" dirty="0" smtClean="0"/>
              <a:t>Требования </a:t>
            </a:r>
            <a:r>
              <a:rPr lang="ru-RU" b="1" dirty="0"/>
              <a:t>к кадрам, работающим с детьми с ОВЗ и инвалидностью</a:t>
            </a:r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23261" t="33929" r="4173" b="16621"/>
          <a:stretch/>
        </p:blipFill>
        <p:spPr>
          <a:xfrm>
            <a:off x="335360" y="1497454"/>
            <a:ext cx="6319965" cy="3712817"/>
          </a:xfrm>
          <a:prstGeom prst="rect">
            <a:avLst/>
          </a:prstGeom>
        </p:spPr>
      </p:pic>
      <p:pic>
        <p:nvPicPr>
          <p:cNvPr id="8" name="Объект 6"/>
          <p:cNvPicPr>
            <a:picLocks noGrp="1" noChangeAspect="1"/>
          </p:cNvPicPr>
          <p:nvPr>
            <p:ph sz="quarter" idx="12"/>
          </p:nvPr>
        </p:nvPicPr>
        <p:blipFill rotWithShape="1">
          <a:blip r:embed="rId3"/>
          <a:srcRect l="23041" t="17171" r="5433" b="11772"/>
          <a:stretch/>
        </p:blipFill>
        <p:spPr>
          <a:xfrm>
            <a:off x="6853286" y="962023"/>
            <a:ext cx="4892512" cy="298780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/>
          <a:srcRect l="24665" t="17044" r="4356" b="10928"/>
          <a:stretch/>
        </p:blipFill>
        <p:spPr>
          <a:xfrm>
            <a:off x="7016253" y="3353863"/>
            <a:ext cx="4566578" cy="2547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5936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Укомплектование образовательных организаций специалистами, работающими с детьми с ОВЗ</a:t>
            </a:r>
            <a:endParaRPr lang="ru-RU" dirty="0"/>
          </a:p>
        </p:txBody>
      </p:sp>
      <p:graphicFrame>
        <p:nvGraphicFramePr>
          <p:cNvPr id="22" name="Объект 3"/>
          <p:cNvGraphicFramePr>
            <a:graphicFrameLocks/>
          </p:cNvGraphicFramePr>
          <p:nvPr>
            <p:extLst/>
          </p:nvPr>
        </p:nvGraphicFramePr>
        <p:xfrm>
          <a:off x="4593053" y="1216134"/>
          <a:ext cx="6879199" cy="299377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0492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61381"/>
                <a:gridCol w="165627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12260"/>
              </a:tblGrid>
              <a:tr h="637763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</a:rPr>
                        <a:t>Наименование должности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</a:endParaRPr>
                    </a:p>
                  </a:txBody>
                  <a:tcPr marL="59336" marR="59336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+mn-ea"/>
                        </a:rPr>
                        <a:t>211 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+mn-ea"/>
                        </a:rPr>
                        <a:t>                   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+mn-ea"/>
                        </a:rPr>
                        <a:t>детских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+mn-ea"/>
                        </a:rPr>
                        <a:t> садов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</a:endParaRPr>
                    </a:p>
                  </a:txBody>
                  <a:tcPr marL="59336" marR="59336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+mn-ea"/>
                        </a:rPr>
                        <a:t>486 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+mn-ea"/>
                        </a:rPr>
                        <a:t>                     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+mn-ea"/>
                        </a:rPr>
                        <a:t>школ</a:t>
                      </a:r>
                    </a:p>
                  </a:txBody>
                  <a:tcPr marL="59336" marR="59336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+mj-lt"/>
                        <a:buNone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</a:rPr>
                        <a:t>48 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</a:rPr>
                        <a:t>                           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</a:rPr>
                        <a:t>СПО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</a:endParaRPr>
                    </a:p>
                  </a:txBody>
                  <a:tcPr marL="59336" marR="59336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84564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+mn-ea"/>
                        </a:rPr>
                        <a:t>психологи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</a:endParaRPr>
                    </a:p>
                  </a:txBody>
                  <a:tcPr marL="180000" marR="59336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</a:rPr>
                        <a:t>367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</a:rPr>
                        <a:t>999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</a:rPr>
                        <a:t>66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00151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</a:rPr>
                        <a:t>логопеды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</a:endParaRPr>
                    </a:p>
                  </a:txBody>
                  <a:tcPr marL="180000" marR="59336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</a:rPr>
                        <a:t>706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</a:rPr>
                        <a:t>1136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79628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</a:rPr>
                        <a:t>дефектологи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</a:endParaRPr>
                    </a:p>
                  </a:txBody>
                  <a:tcPr marL="180000" marR="59336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</a:rPr>
                        <a:t>166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</a:rPr>
                        <a:t>514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</a:rPr>
                        <a:t>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79628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dirty="0" err="1" smtClean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+mn-ea"/>
                        </a:rPr>
                        <a:t>тьюторы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</a:endParaRPr>
                    </a:p>
                  </a:txBody>
                  <a:tcPr marL="180000" marR="59336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</a:rPr>
                        <a:t>16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</a:rPr>
                        <a:t>102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</a:rPr>
                        <a:t>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79628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</a:rPr>
                        <a:t>ассистенты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</a:endParaRPr>
                    </a:p>
                  </a:txBody>
                  <a:tcPr marL="180000" marR="59336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</a:rPr>
                        <a:t>18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</a:rPr>
                        <a:t>31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</a:rPr>
                        <a:t>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3157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</a:rPr>
                        <a:t>ВСЕГО штатных специалистов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</a:endParaRPr>
                    </a:p>
                  </a:txBody>
                  <a:tcPr marL="180000" marR="59336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</a:rPr>
                        <a:t>1 273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</a:rPr>
                        <a:t>2  782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</a:rPr>
                        <a:t>71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9628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</a:rPr>
                        <a:t>вакансии = 1 187 ст.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</a:endParaRPr>
                    </a:p>
                  </a:txBody>
                  <a:tcPr marL="180000" marR="59336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639</a:t>
                      </a:r>
                      <a:endParaRPr lang="ru-RU" sz="1400" dirty="0">
                        <a:solidFill>
                          <a:schemeClr val="tx1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marL="59336" marR="59336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548</a:t>
                      </a:r>
                      <a:endParaRPr lang="ru-RU" sz="1400" dirty="0">
                        <a:solidFill>
                          <a:schemeClr val="tx1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marL="59336" marR="59336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0</a:t>
                      </a:r>
                      <a:endParaRPr lang="ru-RU" sz="1400" dirty="0">
                        <a:solidFill>
                          <a:schemeClr val="tx1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marL="59336" marR="59336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9628">
                <a:tc gridSpan="4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</a:rPr>
                        <a:t>4 126  + 1 225 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</a:rPr>
                        <a:t>(совмещение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</a:rPr>
                        <a:t> должностей) 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</a:rPr>
                        <a:t>= 5 351 чел.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</a:endParaRPr>
                    </a:p>
                  </a:txBody>
                  <a:tcPr marL="59336" marR="59336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200" b="1" dirty="0"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8E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200" b="1" dirty="0"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8EC"/>
                    </a:solidFill>
                  </a:tcPr>
                </a:tc>
              </a:tr>
            </a:tbl>
          </a:graphicData>
        </a:graphic>
      </p:graphicFrame>
      <p:sp>
        <p:nvSpPr>
          <p:cNvPr id="4" name="Текст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МИНИСТЕРСТВО ОБРАЗОВАНИЯ И НАУКИ</a:t>
            </a:r>
            <a:br>
              <a:rPr lang="ru-RU" dirty="0"/>
            </a:br>
            <a:r>
              <a:rPr lang="ru-RU" dirty="0"/>
              <a:t>ПЕРМСКОГО </a:t>
            </a:r>
            <a:r>
              <a:rPr lang="ru-RU" dirty="0" smtClean="0"/>
              <a:t>КРАЯ</a:t>
            </a:r>
            <a:endParaRPr lang="ru-RU" dirty="0"/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/>
          </p:nvPr>
        </p:nvGraphicFramePr>
        <p:xfrm>
          <a:off x="273742" y="1487160"/>
          <a:ext cx="3599518" cy="22238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335359" y="904139"/>
            <a:ext cx="39088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70C0"/>
                </a:solidFill>
                <a:latin typeface="Montserrat" panose="00000500000000000000" pitchFamily="2" charset="-52"/>
              </a:rPr>
              <a:t>Динамика укомплектованности специалистами, чел.</a:t>
            </a:r>
            <a:endParaRPr lang="ru-RU" sz="1400" b="1" dirty="0">
              <a:solidFill>
                <a:srgbClr val="0070C0"/>
              </a:solidFill>
              <a:latin typeface="Montserrat" panose="00000500000000000000" pitchFamily="2" charset="-52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522983" y="904139"/>
            <a:ext cx="72693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70C0"/>
                </a:solidFill>
                <a:latin typeface="Montserrat" panose="00000500000000000000" pitchFamily="2" charset="-52"/>
              </a:rPr>
              <a:t>Укомплектованность специалистами в 2023-2024 учебном году, чел.</a:t>
            </a:r>
            <a:endParaRPr lang="ru-RU" sz="1400" b="1" dirty="0">
              <a:solidFill>
                <a:srgbClr val="0070C0"/>
              </a:solidFill>
              <a:latin typeface="Montserrat" panose="00000500000000000000" pitchFamily="2" charset="-52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35358" y="4386174"/>
            <a:ext cx="10904861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ru-RU" sz="1400" b="1" dirty="0">
                <a:solidFill>
                  <a:srgbClr val="0070C0"/>
                </a:solidFill>
                <a:latin typeface="Montserrat" panose="00000500000000000000" pitchFamily="2" charset="-52"/>
              </a:rPr>
              <a:t>Осуществляется педагогическое и методическое сопровождение образовательных организаций по </a:t>
            </a:r>
            <a:r>
              <a:rPr lang="ru-RU" sz="1400" b="1" dirty="0" smtClean="0">
                <a:solidFill>
                  <a:srgbClr val="0070C0"/>
                </a:solidFill>
                <a:latin typeface="Montserrat" panose="00000500000000000000" pitchFamily="2" charset="-52"/>
              </a:rPr>
              <a:t>работе </a:t>
            </a:r>
            <a:r>
              <a:rPr lang="ru-RU" sz="1400" b="1" dirty="0">
                <a:solidFill>
                  <a:srgbClr val="0070C0"/>
                </a:solidFill>
                <a:latin typeface="Montserrat" panose="00000500000000000000" pitchFamily="2" charset="-52"/>
              </a:rPr>
              <a:t>с детьми с </a:t>
            </a:r>
            <a:r>
              <a:rPr lang="ru-RU" sz="1400" b="1" dirty="0" smtClean="0">
                <a:solidFill>
                  <a:srgbClr val="0070C0"/>
                </a:solidFill>
                <a:latin typeface="Montserrat" panose="00000500000000000000" pitchFamily="2" charset="-52"/>
              </a:rPr>
              <a:t>ОВЗ </a:t>
            </a:r>
            <a:r>
              <a:rPr lang="ru-RU" sz="1400" b="1" dirty="0">
                <a:solidFill>
                  <a:srgbClr val="0070C0"/>
                </a:solidFill>
                <a:latin typeface="Montserrat" panose="00000500000000000000" pitchFamily="2" charset="-52"/>
              </a:rPr>
              <a:t>– </a:t>
            </a:r>
            <a:r>
              <a:rPr lang="ru-RU" sz="1400" b="1" dirty="0" smtClean="0">
                <a:solidFill>
                  <a:srgbClr val="0070C0"/>
                </a:solidFill>
                <a:latin typeface="Montserrat" panose="00000500000000000000" pitchFamily="2" charset="-52"/>
              </a:rPr>
              <a:t>162 специалиста </a:t>
            </a:r>
            <a:endParaRPr lang="ru-RU" sz="1400" b="1" dirty="0">
              <a:solidFill>
                <a:srgbClr val="0070C0"/>
              </a:solidFill>
              <a:latin typeface="Montserrat" panose="00000500000000000000" pitchFamily="2" charset="-52"/>
            </a:endParaRPr>
          </a:p>
          <a:p>
            <a:pPr>
              <a:spcBef>
                <a:spcPts val="600"/>
              </a:spcBef>
            </a:pPr>
            <a:r>
              <a:rPr lang="ru-RU" sz="1400" dirty="0" smtClean="0">
                <a:latin typeface="Montserrat" panose="00000500000000000000" pitchFamily="2" charset="-52"/>
              </a:rPr>
              <a:t>Краевой ЦППМСП – 463 учреждения</a:t>
            </a:r>
          </a:p>
          <a:p>
            <a:r>
              <a:rPr lang="ru-RU" sz="1400" dirty="0" smtClean="0">
                <a:latin typeface="Montserrat" panose="00000500000000000000" pitchFamily="2" charset="-52"/>
              </a:rPr>
              <a:t>ЦППМСП г. Перми – 186 учреждений</a:t>
            </a:r>
          </a:p>
          <a:p>
            <a:r>
              <a:rPr lang="ru-RU" sz="1400" dirty="0">
                <a:latin typeface="Montserrat" panose="00000500000000000000" pitchFamily="2" charset="-52"/>
              </a:rPr>
              <a:t>ЦППМСП г. Березники – 52 учреждения</a:t>
            </a:r>
          </a:p>
          <a:p>
            <a:r>
              <a:rPr lang="ru-RU" sz="1400" dirty="0" smtClean="0">
                <a:latin typeface="Montserrat" panose="00000500000000000000" pitchFamily="2" charset="-52"/>
              </a:rPr>
              <a:t>ЦППМСП </a:t>
            </a:r>
            <a:r>
              <a:rPr lang="ru-RU" sz="1400" dirty="0">
                <a:latin typeface="Montserrat" panose="00000500000000000000" pitchFamily="2" charset="-52"/>
              </a:rPr>
              <a:t>г. Кунгур – 27 учреждений</a:t>
            </a:r>
          </a:p>
          <a:p>
            <a:r>
              <a:rPr lang="ru-RU" sz="1400" dirty="0">
                <a:latin typeface="Montserrat" panose="00000500000000000000" pitchFamily="2" charset="-52"/>
              </a:rPr>
              <a:t>ЦППМСП г. Чусовой – 25 учреждений</a:t>
            </a:r>
          </a:p>
          <a:p>
            <a:r>
              <a:rPr lang="ru-RU" sz="1400" dirty="0" smtClean="0">
                <a:latin typeface="Montserrat" panose="00000500000000000000" pitchFamily="2" charset="-52"/>
              </a:rPr>
              <a:t>ЦППМСП </a:t>
            </a:r>
            <a:r>
              <a:rPr lang="ru-RU" sz="1400" dirty="0">
                <a:latin typeface="Montserrat" panose="00000500000000000000" pitchFamily="2" charset="-52"/>
              </a:rPr>
              <a:t>г. </a:t>
            </a:r>
            <a:r>
              <a:rPr lang="ru-RU" sz="1400" dirty="0" smtClean="0">
                <a:latin typeface="Montserrat" panose="00000500000000000000" pitchFamily="2" charset="-52"/>
              </a:rPr>
              <a:t>Краснокамска </a:t>
            </a:r>
            <a:r>
              <a:rPr lang="ru-RU" sz="1400" dirty="0">
                <a:latin typeface="Montserrat" panose="00000500000000000000" pitchFamily="2" charset="-52"/>
              </a:rPr>
              <a:t>– </a:t>
            </a:r>
            <a:r>
              <a:rPr lang="ru-RU" sz="1400" dirty="0" smtClean="0">
                <a:latin typeface="Montserrat" panose="00000500000000000000" pitchFamily="2" charset="-52"/>
              </a:rPr>
              <a:t>17 учреждений</a:t>
            </a:r>
            <a:endParaRPr lang="ru-RU" sz="1400" dirty="0">
              <a:latin typeface="Montserrat" panose="000005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884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20260</TotalTime>
  <Words>1399</Words>
  <Application>Microsoft Office PowerPoint</Application>
  <PresentationFormat>Широкоэкранный</PresentationFormat>
  <Paragraphs>239</Paragraphs>
  <Slides>12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Arial</vt:lpstr>
      <vt:lpstr>Calibri</vt:lpstr>
      <vt:lpstr>Montserrat</vt:lpstr>
      <vt:lpstr>PermianSerifTypeface</vt:lpstr>
      <vt:lpstr>PermianSlabSerifTypeface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Контактная информация 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образования в Пермском крае</dc:title>
  <dc:creator>Коворкинг Минобр</dc:creator>
  <cp:lastModifiedBy>Каткова Ирина Геннадьевна</cp:lastModifiedBy>
  <cp:revision>335</cp:revision>
  <cp:lastPrinted>2023-01-12T09:44:39Z</cp:lastPrinted>
  <dcterms:created xsi:type="dcterms:W3CDTF">2020-12-04T06:10:21Z</dcterms:created>
  <dcterms:modified xsi:type="dcterms:W3CDTF">2024-04-23T12:09:10Z</dcterms:modified>
</cp:coreProperties>
</file>